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31"/>
  </p:notesMasterIdLst>
  <p:sldIdLst>
    <p:sldId id="256" r:id="rId2"/>
    <p:sldId id="621" r:id="rId3"/>
    <p:sldId id="630" r:id="rId4"/>
    <p:sldId id="717" r:id="rId5"/>
    <p:sldId id="718" r:id="rId6"/>
    <p:sldId id="719" r:id="rId7"/>
    <p:sldId id="720" r:id="rId8"/>
    <p:sldId id="721" r:id="rId9"/>
    <p:sldId id="722" r:id="rId10"/>
    <p:sldId id="555" r:id="rId11"/>
    <p:sldId id="723" r:id="rId12"/>
    <p:sldId id="724" r:id="rId13"/>
    <p:sldId id="726" r:id="rId14"/>
    <p:sldId id="725" r:id="rId15"/>
    <p:sldId id="727" r:id="rId16"/>
    <p:sldId id="728" r:id="rId17"/>
    <p:sldId id="711" r:id="rId18"/>
    <p:sldId id="729" r:id="rId19"/>
    <p:sldId id="730" r:id="rId20"/>
    <p:sldId id="731" r:id="rId21"/>
    <p:sldId id="732" r:id="rId22"/>
    <p:sldId id="738" r:id="rId23"/>
    <p:sldId id="733" r:id="rId24"/>
    <p:sldId id="712" r:id="rId25"/>
    <p:sldId id="734" r:id="rId26"/>
    <p:sldId id="735" r:id="rId27"/>
    <p:sldId id="736" r:id="rId28"/>
    <p:sldId id="716" r:id="rId29"/>
    <p:sldId id="737" r:id="rId30"/>
  </p:sldIdLst>
  <p:sldSz cx="9144000" cy="6858000" type="screen4x3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elo" initials="M" lastIdx="1" clrIdx="0"/>
  <p:cmAuthor id="1" name="Guilherme" initials="GCJ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DBC00"/>
    <a:srgbClr val="E1E1C3"/>
    <a:srgbClr val="990000"/>
    <a:srgbClr val="FFFFFF"/>
    <a:srgbClr val="CCCC00"/>
    <a:srgbClr val="000000"/>
    <a:srgbClr val="00B050"/>
    <a:srgbClr val="CCFFCC"/>
    <a:srgbClr val="EA4316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72"/>
    <p:restoredTop sz="85374" autoAdjust="0"/>
  </p:normalViewPr>
  <p:slideViewPr>
    <p:cSldViewPr>
      <p:cViewPr varScale="1">
        <p:scale>
          <a:sx n="104" d="100"/>
          <a:sy n="104" d="100"/>
        </p:scale>
        <p:origin x="1344" y="19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4037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noProof="0"/>
          </a:p>
        </p:txBody>
      </p:sp>
      <p:sp>
        <p:nvSpPr>
          <p:cNvPr id="44039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3885258D-2AB8-4F6F-A6E5-A5F1B670297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19807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40F340C-1BFC-4438-9830-930429D0FD38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09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54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640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6537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10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99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16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16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204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19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19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398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23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23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206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28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28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443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E8FC90-54AC-4B88-89D9-EECD9F09216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98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19D7E-8D25-413A-A558-9993117476A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760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4EBCEE-A7AD-4A83-B919-99844E7A891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0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0" y="733424"/>
            <a:ext cx="7923213" cy="682625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2000" y="1600200"/>
            <a:ext cx="7923213" cy="4524375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3CA4D-AA67-441D-99E6-70789FB0557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1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9A5409-CCCA-4DB2-B769-FB4EACD1D9A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456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33424"/>
            <a:ext cx="7999413" cy="6826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011A2-81E7-4D81-85D9-CB72AEFF54E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93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31836"/>
            <a:ext cx="8229600" cy="685801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60412" y="1547019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62000" y="2174875"/>
            <a:ext cx="3735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88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800600" y="2174875"/>
            <a:ext cx="38862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CD309-738F-4EAA-9E2D-623A6F086C7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74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999413" cy="73025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DE5D9-9579-4975-9AF9-3DAB73D437D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611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0E833-2AEC-41C6-A3CB-C298016A428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42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1947C-0AEE-4686-A79A-61F919B07BD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4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7FC43-D714-4628-8F32-F36DBBA10C5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33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Line 2"/>
          <p:cNvSpPr>
            <a:spLocks noChangeShapeType="1"/>
          </p:cNvSpPr>
          <p:nvPr/>
        </p:nvSpPr>
        <p:spPr bwMode="auto">
          <a:xfrm flipV="1">
            <a:off x="0" y="1195388"/>
            <a:ext cx="1588" cy="74612"/>
          </a:xfrm>
          <a:prstGeom prst="line">
            <a:avLst/>
          </a:prstGeom>
          <a:noFill/>
          <a:ln w="11880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468313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73688"/>
            <a:ext cx="468313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8" name="Picture 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25" y="5876925"/>
            <a:ext cx="41910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8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626860"/>
            <a:ext cx="7929563" cy="7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3081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600200"/>
            <a:ext cx="792956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707188" y="6434138"/>
            <a:ext cx="2132012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400">
                <a:solidFill>
                  <a:srgbClr val="898989"/>
                </a:solidFill>
                <a:latin typeface="Arial" pitchFamily="34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93914F67-1F99-473B-8E50-B748DE64D28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3083" name="Text Box 10"/>
          <p:cNvSpPr txBox="1">
            <a:spLocks noChangeArrowheads="1"/>
          </p:cNvSpPr>
          <p:nvPr/>
        </p:nvSpPr>
        <p:spPr bwMode="auto">
          <a:xfrm>
            <a:off x="755650" y="6418263"/>
            <a:ext cx="1835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26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9E1A0F-13E1-AB47-8DE8-4D0407F5A4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0"/>
            <a:ext cx="1484520" cy="5149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000" b="1">
          <a:solidFill>
            <a:srgbClr val="000000"/>
          </a:solidFill>
          <a:latin typeface="+mj-lt"/>
          <a:ea typeface="MS PGothic" pitchFamily="34" charset="-128"/>
          <a:cs typeface="Microsoft YaHei" charset="0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MS PGothic" pitchFamily="34" charset="-128"/>
          <a:cs typeface="Microsoft YaHei" charset="0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Microsoft YaHei" charset="0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Microsoft YaHei" charset="0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eter_Norvig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idadedatecnologia.com.br/dados-estruturados-e-nao-estruturados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mation.com/big-data/structured-vs-unstructured-data.html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ma.org.br/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hyperlink" Target="http://dados.prefeitura.sp.gov.br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" TargetMode="External"/><Relationship Id="rId4" Type="http://schemas.openxmlformats.org/officeDocument/2006/relationships/hyperlink" Target="https://toolbox.google.com/datasetsearch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paulovasconcellos.com.br/os-7-melhores-sites-para-encontrar-datasets-para-projetos-de-data-science-8a53c3b48329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atacamp-community-prod.s3.amazonaws.com/dbed353d-2757-4617-8206-8767ab379ab3" TargetMode="External"/><Relationship Id="rId2" Type="http://schemas.openxmlformats.org/officeDocument/2006/relationships/hyperlink" Target="https://pandas.pydata.org/Pandas_Cheat_Sheet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onnemartin/data-science-ipython-notebooks#pandas" TargetMode="External"/><Relationship Id="rId4" Type="http://schemas.openxmlformats.org/officeDocument/2006/relationships/hyperlink" Target="https://s3.amazonaws.com/assets.datacamp.com/blog_assets/Python_Pandas_Cheat_Sheet_2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Five_W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ouisdorard.com/machine-learning-canva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4800600" y="4275397"/>
            <a:ext cx="4038600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Prof. </a:t>
            </a: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 Mascara</a:t>
            </a:r>
          </a:p>
          <a:p>
            <a:pPr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Fulvio.mascara@foursys.com.br</a:t>
            </a:r>
            <a:endParaRPr lang="en-US" sz="1600" i="1" dirty="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267200" y="6118225"/>
            <a:ext cx="4465638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algn="r"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Novembro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, 2019</a:t>
            </a:r>
          </a:p>
        </p:txBody>
      </p:sp>
      <p:sp>
        <p:nvSpPr>
          <p:cNvPr id="4101" name="Text Box 1"/>
          <p:cNvSpPr txBox="1">
            <a:spLocks noChangeArrowheads="1"/>
          </p:cNvSpPr>
          <p:nvPr/>
        </p:nvSpPr>
        <p:spPr bwMode="auto">
          <a:xfrm>
            <a:off x="914400" y="2301855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000" b="1" dirty="0">
                <a:solidFill>
                  <a:srgbClr val="7F7F4C"/>
                </a:solidFill>
                <a:latin typeface="Arial" charset="0"/>
              </a:rPr>
              <a:t>Inovação Tecnológica</a:t>
            </a:r>
          </a:p>
        </p:txBody>
      </p:sp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2362200" y="2971800"/>
            <a:ext cx="38100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800"/>
              </a:spcBef>
              <a:buClrTx/>
              <a:buFontTx/>
              <a:buNone/>
            </a:pPr>
            <a:endParaRPr lang="en-US" sz="3200" i="1" dirty="0">
              <a:solidFill>
                <a:srgbClr val="40404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10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10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66223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377F3D-F125-1A45-B0F7-E6925E9B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Coleta de Dados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8CB083-1590-8A4E-9A0C-4807E92F8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fase</a:t>
            </a:r>
            <a:r>
              <a:rPr lang="en-US" dirty="0"/>
              <a:t> do pipeline de Data Science,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identificamos</a:t>
            </a:r>
            <a:r>
              <a:rPr lang="en-US" dirty="0"/>
              <a:t> as </a:t>
            </a:r>
            <a:r>
              <a:rPr lang="en-US" dirty="0" err="1"/>
              <a:t>possíveis</a:t>
            </a:r>
            <a:r>
              <a:rPr lang="en-US" dirty="0"/>
              <a:t> </a:t>
            </a:r>
            <a:r>
              <a:rPr lang="en-US" dirty="0" err="1"/>
              <a:t>fontes</a:t>
            </a:r>
            <a:r>
              <a:rPr lang="en-US" dirty="0"/>
              <a:t> de dados 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respectivos</a:t>
            </a: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e </a:t>
            </a:r>
            <a:r>
              <a:rPr lang="en-US" dirty="0" err="1"/>
              <a:t>extraímos</a:t>
            </a:r>
            <a:r>
              <a:rPr lang="en-US" dirty="0"/>
              <a:t> </a:t>
            </a:r>
            <a:r>
              <a:rPr lang="en-US" dirty="0" err="1"/>
              <a:t>conteúdo</a:t>
            </a:r>
            <a:r>
              <a:rPr lang="en-US" dirty="0"/>
              <a:t>, que </a:t>
            </a:r>
            <a:r>
              <a:rPr lang="en-US" dirty="0" err="1"/>
              <a:t>irá</a:t>
            </a:r>
            <a:r>
              <a:rPr lang="en-US" dirty="0"/>
              <a:t> </a:t>
            </a:r>
            <a:r>
              <a:rPr lang="en-US" dirty="0" err="1"/>
              <a:t>nortear</a:t>
            </a:r>
            <a:r>
              <a:rPr lang="en-US" dirty="0"/>
              <a:t>, junto com o </a:t>
            </a:r>
            <a:r>
              <a:rPr lang="en-US" dirty="0" err="1"/>
              <a:t>entendimento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, qual a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abordagem</a:t>
            </a:r>
            <a:r>
              <a:rPr lang="en-US" dirty="0"/>
              <a:t> para </a:t>
            </a:r>
            <a:r>
              <a:rPr lang="en-US" dirty="0" err="1"/>
              <a:t>obtenção</a:t>
            </a:r>
            <a:r>
              <a:rPr lang="en-US" dirty="0"/>
              <a:t> do </a:t>
            </a:r>
            <a:r>
              <a:rPr lang="en-US" dirty="0" err="1"/>
              <a:t>resultado</a:t>
            </a:r>
            <a:r>
              <a:rPr lang="en-US" dirty="0"/>
              <a:t> </a:t>
            </a:r>
            <a:r>
              <a:rPr lang="en-US" dirty="0" err="1"/>
              <a:t>esperado</a:t>
            </a:r>
            <a:r>
              <a:rPr lang="en-US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104BB-0F3A-FB49-B6AB-CD1D7D63637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170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C2967-68AD-204B-8E46-C3DA8DA3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Coleta de Dados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5C59D-14CE-5045-ACDF-0FE727A4267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366F4-4A9C-A047-B749-A38D2B1C0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78" y="1905000"/>
            <a:ext cx="7448550" cy="3505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6115D2-444A-214C-B54E-6A46266877FE}"/>
              </a:ext>
            </a:extLst>
          </p:cNvPr>
          <p:cNvSpPr txBox="1"/>
          <p:nvPr/>
        </p:nvSpPr>
        <p:spPr>
          <a:xfrm>
            <a:off x="1117539" y="5601356"/>
            <a:ext cx="75676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Peter </a:t>
            </a:r>
            <a:r>
              <a:rPr lang="en-US" sz="1400" dirty="0" err="1">
                <a:solidFill>
                  <a:schemeClr val="accent2"/>
                </a:solidFill>
              </a:rPr>
              <a:t>Norvig</a:t>
            </a:r>
            <a:r>
              <a:rPr lang="en-US" sz="1400" dirty="0">
                <a:solidFill>
                  <a:schemeClr val="accent2"/>
                </a:solidFill>
              </a:rPr>
              <a:t> – </a:t>
            </a:r>
            <a:r>
              <a:rPr lang="en-US" sz="1400" dirty="0" err="1">
                <a:solidFill>
                  <a:schemeClr val="accent2"/>
                </a:solidFill>
              </a:rPr>
              <a:t>Diretor</a:t>
            </a:r>
            <a:r>
              <a:rPr lang="en-US" sz="1400" dirty="0">
                <a:solidFill>
                  <a:schemeClr val="accent2"/>
                </a:solidFill>
              </a:rPr>
              <a:t> de </a:t>
            </a:r>
            <a:r>
              <a:rPr lang="en-US" sz="1400" dirty="0" err="1">
                <a:solidFill>
                  <a:schemeClr val="accent2"/>
                </a:solidFill>
              </a:rPr>
              <a:t>Pesquisa</a:t>
            </a:r>
            <a:r>
              <a:rPr lang="en-US" sz="1400" dirty="0">
                <a:solidFill>
                  <a:schemeClr val="accent2"/>
                </a:solidFill>
              </a:rPr>
              <a:t> do Google e </a:t>
            </a:r>
            <a:r>
              <a:rPr lang="en-US" sz="1400" dirty="0" err="1">
                <a:solidFill>
                  <a:schemeClr val="accent2"/>
                </a:solidFill>
              </a:rPr>
              <a:t>autor</a:t>
            </a:r>
            <a:r>
              <a:rPr lang="en-US" sz="1400" dirty="0">
                <a:solidFill>
                  <a:schemeClr val="accent2"/>
                </a:solidFill>
              </a:rPr>
              <a:t> de um dos </a:t>
            </a:r>
            <a:r>
              <a:rPr lang="en-US" sz="1400" dirty="0" err="1">
                <a:solidFill>
                  <a:schemeClr val="accent2"/>
                </a:solidFill>
              </a:rPr>
              <a:t>livros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dirty="0" err="1">
                <a:solidFill>
                  <a:schemeClr val="accent2"/>
                </a:solidFill>
              </a:rPr>
              <a:t>mais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dirty="0" err="1">
                <a:solidFill>
                  <a:schemeClr val="accent2"/>
                </a:solidFill>
              </a:rPr>
              <a:t>usados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dirty="0" err="1">
                <a:solidFill>
                  <a:schemeClr val="accent2"/>
                </a:solidFill>
              </a:rPr>
              <a:t>em</a:t>
            </a:r>
            <a:r>
              <a:rPr lang="en-US" sz="1400" dirty="0">
                <a:solidFill>
                  <a:schemeClr val="accent2"/>
                </a:solidFill>
              </a:rPr>
              <a:t> IA</a:t>
            </a:r>
          </a:p>
          <a:p>
            <a:r>
              <a:rPr lang="en-US" sz="1400" dirty="0" err="1">
                <a:solidFill>
                  <a:schemeClr val="accent2"/>
                </a:solidFill>
              </a:rPr>
              <a:t>Inteligência</a:t>
            </a:r>
            <a:r>
              <a:rPr lang="en-US" sz="1400" dirty="0">
                <a:solidFill>
                  <a:schemeClr val="accent2"/>
                </a:solidFill>
              </a:rPr>
              <a:t> Artificial: Uma </a:t>
            </a:r>
            <a:r>
              <a:rPr lang="en-US" sz="1400" dirty="0" err="1">
                <a:solidFill>
                  <a:schemeClr val="accent2"/>
                </a:solidFill>
              </a:rPr>
              <a:t>abordagem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dirty="0" err="1">
                <a:solidFill>
                  <a:schemeClr val="accent2"/>
                </a:solidFill>
              </a:rPr>
              <a:t>moderna</a:t>
            </a:r>
            <a:endParaRPr lang="en-US" sz="1400" dirty="0">
              <a:solidFill>
                <a:schemeClr val="accent2"/>
              </a:solidFill>
            </a:endParaRPr>
          </a:p>
          <a:p>
            <a:endParaRPr lang="en-US" sz="1400" dirty="0">
              <a:solidFill>
                <a:schemeClr val="accent2"/>
              </a:solidFill>
            </a:endParaRPr>
          </a:p>
          <a:p>
            <a:r>
              <a:rPr lang="en-US" sz="14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https://en.wikipedia.org/wiki/Peter_Norvig</a:t>
            </a:r>
            <a:endParaRPr lang="en-US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113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F0A8-CFEE-8A48-B84C-D5561E305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Coleta de Dados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F0923-97E7-0B45-9DE2-82FBF0D1936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4EDA67-E9A3-B94F-A5A5-37ED2A95A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903" y="1524000"/>
            <a:ext cx="4852194" cy="45234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2D4996-DB6C-3440-B831-EDE9522FA48B}"/>
              </a:ext>
            </a:extLst>
          </p:cNvPr>
          <p:cNvSpPr/>
          <p:nvPr/>
        </p:nvSpPr>
        <p:spPr>
          <a:xfrm>
            <a:off x="1146499" y="6178238"/>
            <a:ext cx="71542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https://universidadedatecnologia.com.br/dados-estruturados-e-nao-estruturados/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935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C2967-68AD-204B-8E46-C3DA8DA3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Coleta de Dados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5C59D-14CE-5045-ACDF-0FE727A4267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3EBB8-2AD4-1D4A-BA12-3371AC7B9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006" y="1537336"/>
            <a:ext cx="6553200" cy="45872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70DE99-04CC-6943-99F7-4526B670922A}"/>
              </a:ext>
            </a:extLst>
          </p:cNvPr>
          <p:cNvSpPr/>
          <p:nvPr/>
        </p:nvSpPr>
        <p:spPr>
          <a:xfrm>
            <a:off x="1371600" y="6211669"/>
            <a:ext cx="66286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https://www.datamation.com/big-data/structured-vs-unstructured-data.html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165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242C0-C94A-2B4E-9394-ADBE5001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Coleta de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6559C-B9AD-6642-956D-88C8F5F3B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err="1"/>
              <a:t>Arquivo</a:t>
            </a: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Transfere</a:t>
            </a:r>
            <a:r>
              <a:rPr lang="en-US" dirty="0"/>
              <a:t>, </a:t>
            </a:r>
            <a:r>
              <a:rPr lang="en-US" dirty="0" err="1"/>
              <a:t>importa</a:t>
            </a:r>
            <a:r>
              <a:rPr lang="en-US" dirty="0"/>
              <a:t> o </a:t>
            </a:r>
            <a:r>
              <a:rPr lang="en-US" dirty="0" err="1"/>
              <a:t>conteúdo</a:t>
            </a:r>
            <a:r>
              <a:rPr lang="en-US" dirty="0"/>
              <a:t>, </a:t>
            </a:r>
            <a:r>
              <a:rPr lang="en-US" dirty="0" err="1"/>
              <a:t>respeitando</a:t>
            </a:r>
            <a:r>
              <a:rPr lang="en-US" dirty="0"/>
              <a:t> 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formato</a:t>
            </a:r>
            <a:r>
              <a:rPr lang="en-US" dirty="0"/>
              <a:t>. Ex: CSV, Excel, </a:t>
            </a:r>
            <a:r>
              <a:rPr lang="en-US" dirty="0" err="1"/>
              <a:t>Texto</a:t>
            </a:r>
            <a:endParaRPr lang="en-US" dirty="0"/>
          </a:p>
          <a:p>
            <a:pPr marL="0" indent="0"/>
            <a:r>
              <a:rPr lang="en-US" b="1" dirty="0"/>
              <a:t>Banco de Dados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Conecta</a:t>
            </a:r>
            <a:r>
              <a:rPr lang="en-US" dirty="0"/>
              <a:t> e </a:t>
            </a:r>
            <a:r>
              <a:rPr lang="en-US" dirty="0" err="1"/>
              <a:t>realiza</a:t>
            </a:r>
            <a:r>
              <a:rPr lang="en-US" dirty="0"/>
              <a:t> </a:t>
            </a:r>
            <a:r>
              <a:rPr lang="en-US" dirty="0" err="1"/>
              <a:t>consultas</a:t>
            </a:r>
            <a:r>
              <a:rPr lang="en-US" dirty="0"/>
              <a:t> para </a:t>
            </a:r>
            <a:r>
              <a:rPr lang="en-US" dirty="0" err="1"/>
              <a:t>obter</a:t>
            </a:r>
            <a:r>
              <a:rPr lang="en-US" dirty="0"/>
              <a:t> </a:t>
            </a:r>
            <a:r>
              <a:rPr lang="en-US" dirty="0" err="1"/>
              <a:t>infos</a:t>
            </a:r>
            <a:r>
              <a:rPr lang="en-US" dirty="0"/>
              <a:t> de </a:t>
            </a:r>
            <a:r>
              <a:rPr lang="en-US" dirty="0" err="1"/>
              <a:t>campos</a:t>
            </a:r>
            <a:r>
              <a:rPr lang="en-US" dirty="0"/>
              <a:t> e </a:t>
            </a:r>
            <a:r>
              <a:rPr lang="en-US" dirty="0" err="1"/>
              <a:t>registros</a:t>
            </a:r>
            <a:r>
              <a:rPr lang="en-US" dirty="0"/>
              <a:t>. Ex: MySQL, </a:t>
            </a:r>
            <a:r>
              <a:rPr lang="en-US" dirty="0" err="1"/>
              <a:t>Postgresql</a:t>
            </a:r>
            <a:r>
              <a:rPr lang="en-US" dirty="0"/>
              <a:t>, SQL Server, MongoDB</a:t>
            </a:r>
          </a:p>
          <a:p>
            <a:pPr marL="0" indent="0"/>
            <a:r>
              <a:rPr lang="en-US" b="1" dirty="0"/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Acessa</a:t>
            </a:r>
            <a:r>
              <a:rPr lang="en-US" dirty="0"/>
              <a:t> </a:t>
            </a:r>
            <a:r>
              <a:rPr lang="en-US" dirty="0" err="1"/>
              <a:t>através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URL e </a:t>
            </a:r>
            <a:r>
              <a:rPr lang="en-US" dirty="0" err="1"/>
              <a:t>obtém</a:t>
            </a:r>
            <a:r>
              <a:rPr lang="en-US" dirty="0"/>
              <a:t> o </a:t>
            </a:r>
            <a:r>
              <a:rPr lang="en-US" dirty="0" err="1"/>
              <a:t>resultado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formato</a:t>
            </a:r>
            <a:r>
              <a:rPr lang="en-US" dirty="0"/>
              <a:t> </a:t>
            </a:r>
            <a:r>
              <a:rPr lang="en-US" dirty="0" err="1"/>
              <a:t>pré-definido</a:t>
            </a:r>
            <a:r>
              <a:rPr lang="en-US" dirty="0"/>
              <a:t> (JSON/XML). Ex: Twitter, </a:t>
            </a:r>
            <a:r>
              <a:rPr lang="en-US" dirty="0" err="1"/>
              <a:t>Pagseguro</a:t>
            </a:r>
            <a:endParaRPr lang="en-US" dirty="0"/>
          </a:p>
          <a:p>
            <a:pPr marL="0" indent="0"/>
            <a:r>
              <a:rPr lang="en-US" b="1" dirty="0"/>
              <a:t>Web Scrapping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“Raspa” o </a:t>
            </a:r>
            <a:r>
              <a:rPr lang="en-US" dirty="0" err="1"/>
              <a:t>conteúdo</a:t>
            </a:r>
            <a:r>
              <a:rPr lang="en-US" dirty="0"/>
              <a:t>, “</a:t>
            </a:r>
            <a:r>
              <a:rPr lang="en-US" dirty="0" err="1"/>
              <a:t>lendo</a:t>
            </a:r>
            <a:r>
              <a:rPr lang="en-US" dirty="0"/>
              <a:t>” </a:t>
            </a:r>
            <a:r>
              <a:rPr lang="en-US" dirty="0" err="1"/>
              <a:t>páginas</a:t>
            </a:r>
            <a:r>
              <a:rPr lang="en-US" dirty="0"/>
              <a:t> Web.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397E2-CB73-8746-857D-833CDF616C5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7802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16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16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97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E1B9C-6508-CD4D-BC1B-5B3D8778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4E37E2-D14C-7145-960B-D6D203792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4973" y="1790283"/>
            <a:ext cx="4157266" cy="42181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56AF7-D8DC-1F45-B8A9-D5D31FE994F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40FD9A-42D0-5D4F-A491-75FE8B03BEC4}"/>
              </a:ext>
            </a:extLst>
          </p:cNvPr>
          <p:cNvSpPr/>
          <p:nvPr/>
        </p:nvSpPr>
        <p:spPr>
          <a:xfrm>
            <a:off x="2644973" y="6363303"/>
            <a:ext cx="2601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http://www.dama.org.br/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90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CB87E-1383-F44C-B001-F35C780E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Gestão</a:t>
            </a:r>
            <a:r>
              <a:rPr lang="en-US" dirty="0"/>
              <a:t> de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57762-B2EE-5947-B2C8-4C1CEB1B7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600200"/>
            <a:ext cx="7923213" cy="4724400"/>
          </a:xfrm>
        </p:spPr>
        <p:txBody>
          <a:bodyPr>
            <a:normAutofit fontScale="40000" lnSpcReduction="20000"/>
          </a:bodyPr>
          <a:lstStyle/>
          <a:p>
            <a:pPr marL="12700" indent="-12700"/>
            <a:r>
              <a:rPr lang="en-US" b="1" dirty="0" err="1"/>
              <a:t>Governança</a:t>
            </a:r>
            <a:r>
              <a:rPr lang="en-US" b="1" dirty="0"/>
              <a:t> de Dados </a:t>
            </a:r>
            <a:r>
              <a:rPr lang="en-US" dirty="0"/>
              <a:t>–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responsável</a:t>
            </a:r>
            <a:r>
              <a:rPr lang="en-US" dirty="0"/>
              <a:t> por </a:t>
            </a:r>
            <a:r>
              <a:rPr lang="en-US" dirty="0" err="1"/>
              <a:t>representar</a:t>
            </a:r>
            <a:r>
              <a:rPr lang="en-US" dirty="0"/>
              <a:t> o </a:t>
            </a:r>
            <a:r>
              <a:rPr lang="en-US" dirty="0" err="1"/>
              <a:t>exercício</a:t>
            </a:r>
            <a:r>
              <a:rPr lang="en-US" dirty="0"/>
              <a:t> de </a:t>
            </a:r>
            <a:r>
              <a:rPr lang="en-US" dirty="0" err="1"/>
              <a:t>autoridade</a:t>
            </a:r>
            <a:r>
              <a:rPr lang="en-US" dirty="0"/>
              <a:t> e </a:t>
            </a:r>
            <a:r>
              <a:rPr lang="en-US" dirty="0" err="1"/>
              <a:t>controle</a:t>
            </a:r>
            <a:r>
              <a:rPr lang="en-US" dirty="0"/>
              <a:t> das </a:t>
            </a:r>
            <a:r>
              <a:rPr lang="en-US" dirty="0" err="1"/>
              <a:t>estratégias</a:t>
            </a:r>
            <a:r>
              <a:rPr lang="en-US" dirty="0"/>
              <a:t>, </a:t>
            </a:r>
            <a:r>
              <a:rPr lang="en-US" dirty="0" err="1"/>
              <a:t>políticas</a:t>
            </a:r>
            <a:r>
              <a:rPr lang="en-US" dirty="0"/>
              <a:t>, </a:t>
            </a:r>
            <a:r>
              <a:rPr lang="en-US" dirty="0" err="1"/>
              <a:t>papéis</a:t>
            </a:r>
            <a:r>
              <a:rPr lang="en-US" dirty="0"/>
              <a:t> e </a:t>
            </a:r>
            <a:r>
              <a:rPr lang="en-US" dirty="0" err="1"/>
              <a:t>atividades</a:t>
            </a:r>
            <a:r>
              <a:rPr lang="en-US" dirty="0"/>
              <a:t> </a:t>
            </a:r>
            <a:r>
              <a:rPr lang="en-US" dirty="0" err="1"/>
              <a:t>envolvidos</a:t>
            </a:r>
            <a:r>
              <a:rPr lang="en-US" dirty="0"/>
              <a:t> com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ativos</a:t>
            </a:r>
            <a:r>
              <a:rPr lang="en-US" dirty="0"/>
              <a:t> de dados das </a:t>
            </a:r>
            <a:r>
              <a:rPr lang="en-US" dirty="0" err="1"/>
              <a:t>empresas</a:t>
            </a:r>
            <a:r>
              <a:rPr lang="en-US" dirty="0"/>
              <a:t>.</a:t>
            </a:r>
          </a:p>
          <a:p>
            <a:pPr marL="12700" indent="-12700"/>
            <a:r>
              <a:rPr lang="en-US" sz="3300" b="1" dirty="0" err="1"/>
              <a:t>Gestão</a:t>
            </a:r>
            <a:r>
              <a:rPr lang="en-US" sz="3300" b="1" dirty="0"/>
              <a:t> da </a:t>
            </a:r>
            <a:r>
              <a:rPr lang="en-US" sz="3300" b="1" dirty="0" err="1"/>
              <a:t>Arquitetura</a:t>
            </a:r>
            <a:r>
              <a:rPr lang="en-US" sz="3300" b="1" dirty="0"/>
              <a:t> de Dados </a:t>
            </a:r>
            <a:r>
              <a:rPr lang="en-US" sz="3300" dirty="0"/>
              <a:t>– </a:t>
            </a:r>
            <a:r>
              <a:rPr lang="en-US" sz="3300" dirty="0" err="1"/>
              <a:t>função</a:t>
            </a:r>
            <a:r>
              <a:rPr lang="en-US" sz="3300" dirty="0"/>
              <a:t> </a:t>
            </a:r>
            <a:r>
              <a:rPr lang="en-US" sz="3300" dirty="0" err="1"/>
              <a:t>responsável</a:t>
            </a:r>
            <a:r>
              <a:rPr lang="en-US" sz="3300" dirty="0"/>
              <a:t> por </a:t>
            </a:r>
            <a:r>
              <a:rPr lang="en-US" sz="3300" dirty="0" err="1"/>
              <a:t>definir</a:t>
            </a:r>
            <a:r>
              <a:rPr lang="en-US" sz="3300" dirty="0"/>
              <a:t> as </a:t>
            </a:r>
            <a:r>
              <a:rPr lang="en-US" sz="3300" dirty="0" err="1"/>
              <a:t>necessidades</a:t>
            </a:r>
            <a:r>
              <a:rPr lang="en-US" sz="3300" dirty="0"/>
              <a:t> de dados e </a:t>
            </a:r>
            <a:r>
              <a:rPr lang="en-US" sz="3300" dirty="0" err="1"/>
              <a:t>alinhar</a:t>
            </a:r>
            <a:r>
              <a:rPr lang="en-US" sz="3300" dirty="0"/>
              <a:t> </a:t>
            </a:r>
            <a:r>
              <a:rPr lang="en-US" sz="3300" dirty="0" err="1"/>
              <a:t>os</a:t>
            </a:r>
            <a:r>
              <a:rPr lang="en-US" sz="3300" dirty="0"/>
              <a:t> </a:t>
            </a:r>
            <a:r>
              <a:rPr lang="en-US" sz="3300" dirty="0" err="1"/>
              <a:t>mesmos</a:t>
            </a:r>
            <a:r>
              <a:rPr lang="en-US" sz="3300" dirty="0"/>
              <a:t> com a </a:t>
            </a:r>
            <a:r>
              <a:rPr lang="en-US" sz="3300" dirty="0" err="1"/>
              <a:t>estratégia</a:t>
            </a:r>
            <a:r>
              <a:rPr lang="en-US" sz="3300" dirty="0"/>
              <a:t> de </a:t>
            </a:r>
            <a:r>
              <a:rPr lang="en-US" sz="3300" dirty="0" err="1"/>
              <a:t>negócio</a:t>
            </a:r>
            <a:r>
              <a:rPr lang="en-US" sz="3300" dirty="0"/>
              <a:t> da </a:t>
            </a:r>
            <a:r>
              <a:rPr lang="en-US" sz="3300" dirty="0" err="1"/>
              <a:t>empresa</a:t>
            </a:r>
            <a:r>
              <a:rPr lang="en-US" sz="3300" dirty="0"/>
              <a:t>.</a:t>
            </a:r>
          </a:p>
          <a:p>
            <a:pPr marL="12700" indent="-12700"/>
            <a:r>
              <a:rPr lang="en-US" sz="3300" b="1" dirty="0" err="1"/>
              <a:t>Gestão</a:t>
            </a:r>
            <a:r>
              <a:rPr lang="en-US" sz="3300" b="1" dirty="0"/>
              <a:t> do </a:t>
            </a:r>
            <a:r>
              <a:rPr lang="en-US" sz="3300" b="1" dirty="0" err="1"/>
              <a:t>Desenvolvimento</a:t>
            </a:r>
            <a:r>
              <a:rPr lang="en-US" sz="3300" b="1" dirty="0"/>
              <a:t> dos Dados </a:t>
            </a:r>
            <a:r>
              <a:rPr lang="en-US" sz="3300" dirty="0"/>
              <a:t>– </a:t>
            </a:r>
            <a:r>
              <a:rPr lang="en-US" sz="3300" dirty="0" err="1"/>
              <a:t>função</a:t>
            </a:r>
            <a:r>
              <a:rPr lang="en-US" sz="3300" dirty="0"/>
              <a:t> </a:t>
            </a:r>
            <a:r>
              <a:rPr lang="en-US" sz="3300" dirty="0" err="1"/>
              <a:t>responsável</a:t>
            </a:r>
            <a:r>
              <a:rPr lang="en-US" sz="3300" dirty="0"/>
              <a:t> </a:t>
            </a:r>
            <a:r>
              <a:rPr lang="en-US" sz="3300" dirty="0" err="1"/>
              <a:t>pelas</a:t>
            </a:r>
            <a:r>
              <a:rPr lang="en-US" sz="3300" dirty="0"/>
              <a:t> </a:t>
            </a:r>
            <a:r>
              <a:rPr lang="en-US" sz="3300" dirty="0" err="1"/>
              <a:t>atividades</a:t>
            </a:r>
            <a:r>
              <a:rPr lang="en-US" sz="3300" dirty="0"/>
              <a:t> de </a:t>
            </a:r>
            <a:r>
              <a:rPr lang="en-US" sz="3300" dirty="0" err="1"/>
              <a:t>modelagem</a:t>
            </a:r>
            <a:r>
              <a:rPr lang="en-US" sz="3300" dirty="0"/>
              <a:t> e </a:t>
            </a:r>
            <a:r>
              <a:rPr lang="en-US" sz="3300" dirty="0" err="1"/>
              <a:t>implementação</a:t>
            </a:r>
            <a:r>
              <a:rPr lang="en-US" sz="3300" dirty="0"/>
              <a:t> das </a:t>
            </a:r>
            <a:r>
              <a:rPr lang="en-US" sz="3300" dirty="0" err="1"/>
              <a:t>estruturas</a:t>
            </a:r>
            <a:r>
              <a:rPr lang="en-US" sz="3300" dirty="0"/>
              <a:t> dos dados dentro do </a:t>
            </a:r>
            <a:r>
              <a:rPr lang="en-US" sz="3300" dirty="0" err="1"/>
              <a:t>ciclo</a:t>
            </a:r>
            <a:r>
              <a:rPr lang="en-US" sz="3300" dirty="0"/>
              <a:t> de </a:t>
            </a:r>
            <a:r>
              <a:rPr lang="en-US" sz="3300" dirty="0" err="1"/>
              <a:t>vida</a:t>
            </a:r>
            <a:r>
              <a:rPr lang="en-US" sz="3300" dirty="0"/>
              <a:t> do </a:t>
            </a:r>
            <a:r>
              <a:rPr lang="en-US" sz="3300" dirty="0" err="1"/>
              <a:t>desenvolvimento</a:t>
            </a:r>
            <a:r>
              <a:rPr lang="en-US" sz="3300" dirty="0"/>
              <a:t> dos </a:t>
            </a:r>
            <a:r>
              <a:rPr lang="en-US" sz="3300" dirty="0" err="1"/>
              <a:t>sistemas</a:t>
            </a:r>
            <a:r>
              <a:rPr lang="en-US" sz="3300" dirty="0"/>
              <a:t> de </a:t>
            </a:r>
            <a:r>
              <a:rPr lang="en-US" sz="3300" dirty="0" err="1"/>
              <a:t>informação</a:t>
            </a:r>
            <a:r>
              <a:rPr lang="en-US" sz="3300" dirty="0"/>
              <a:t>.</a:t>
            </a:r>
          </a:p>
          <a:p>
            <a:pPr marL="12700" indent="-12700"/>
            <a:r>
              <a:rPr lang="en-US" sz="3300" b="1" dirty="0" err="1"/>
              <a:t>Gestão</a:t>
            </a:r>
            <a:r>
              <a:rPr lang="en-US" sz="3300" b="1" dirty="0"/>
              <a:t> de </a:t>
            </a:r>
            <a:r>
              <a:rPr lang="en-US" sz="3300" b="1" dirty="0" err="1"/>
              <a:t>Operações</a:t>
            </a:r>
            <a:r>
              <a:rPr lang="en-US" sz="3300" b="1" dirty="0"/>
              <a:t> de Dados </a:t>
            </a:r>
            <a:r>
              <a:rPr lang="en-US" sz="3300" dirty="0"/>
              <a:t>– </a:t>
            </a:r>
            <a:r>
              <a:rPr lang="en-US" sz="3300" dirty="0" err="1"/>
              <a:t>função</a:t>
            </a:r>
            <a:r>
              <a:rPr lang="en-US" sz="3300" dirty="0"/>
              <a:t> </a:t>
            </a:r>
            <a:r>
              <a:rPr lang="en-US" sz="3300" dirty="0" err="1"/>
              <a:t>responsável</a:t>
            </a:r>
            <a:r>
              <a:rPr lang="en-US" sz="3300" dirty="0"/>
              <a:t> por </a:t>
            </a:r>
            <a:r>
              <a:rPr lang="en-US" sz="3300" dirty="0" err="1"/>
              <a:t>manter</a:t>
            </a:r>
            <a:r>
              <a:rPr lang="en-US" sz="3300" dirty="0"/>
              <a:t> </a:t>
            </a:r>
            <a:r>
              <a:rPr lang="en-US" sz="3300" dirty="0" err="1"/>
              <a:t>armazenados</a:t>
            </a:r>
            <a:r>
              <a:rPr lang="en-US" sz="3300" dirty="0"/>
              <a:t> </a:t>
            </a:r>
            <a:r>
              <a:rPr lang="en-US" sz="3300" dirty="0" err="1"/>
              <a:t>os</a:t>
            </a:r>
            <a:r>
              <a:rPr lang="en-US" sz="3300" dirty="0"/>
              <a:t> dados </a:t>
            </a:r>
            <a:r>
              <a:rPr lang="en-US" sz="3300" dirty="0" err="1"/>
              <a:t>ao</a:t>
            </a:r>
            <a:r>
              <a:rPr lang="en-US" sz="3300" dirty="0"/>
              <a:t> </a:t>
            </a:r>
            <a:r>
              <a:rPr lang="en-US" sz="3300" dirty="0" err="1"/>
              <a:t>longo</a:t>
            </a:r>
            <a:r>
              <a:rPr lang="en-US" sz="3300" dirty="0"/>
              <a:t> do </a:t>
            </a:r>
            <a:r>
              <a:rPr lang="en-US" sz="3300" dirty="0" err="1"/>
              <a:t>seu</a:t>
            </a:r>
            <a:r>
              <a:rPr lang="en-US" sz="3300" dirty="0"/>
              <a:t> </a:t>
            </a:r>
            <a:r>
              <a:rPr lang="en-US" sz="3300" dirty="0" err="1"/>
              <a:t>ciclo</a:t>
            </a:r>
            <a:r>
              <a:rPr lang="en-US" sz="3300" dirty="0"/>
              <a:t> de </a:t>
            </a:r>
            <a:r>
              <a:rPr lang="en-US" sz="3300" dirty="0" err="1"/>
              <a:t>vida</a:t>
            </a:r>
            <a:r>
              <a:rPr lang="en-US" sz="3300" dirty="0"/>
              <a:t>.</a:t>
            </a:r>
          </a:p>
          <a:p>
            <a:pPr marL="12700" indent="-12700"/>
            <a:r>
              <a:rPr lang="en-US" sz="3300" b="1" dirty="0" err="1"/>
              <a:t>Gestão</a:t>
            </a:r>
            <a:r>
              <a:rPr lang="en-US" sz="3300" b="1" dirty="0"/>
              <a:t> da </a:t>
            </a:r>
            <a:r>
              <a:rPr lang="en-US" sz="3300" b="1" dirty="0" err="1"/>
              <a:t>Segurança</a:t>
            </a:r>
            <a:r>
              <a:rPr lang="en-US" sz="3300" b="1" dirty="0"/>
              <a:t> dos Dados </a:t>
            </a:r>
            <a:r>
              <a:rPr lang="en-US" sz="3300" dirty="0"/>
              <a:t>– </a:t>
            </a:r>
            <a:r>
              <a:rPr lang="en-US" sz="3300" dirty="0" err="1"/>
              <a:t>função</a:t>
            </a:r>
            <a:r>
              <a:rPr lang="en-US" sz="3300" dirty="0"/>
              <a:t> </a:t>
            </a:r>
            <a:r>
              <a:rPr lang="en-US" sz="3300" dirty="0" err="1"/>
              <a:t>responsável</a:t>
            </a:r>
            <a:r>
              <a:rPr lang="en-US" sz="3300" dirty="0"/>
              <a:t> por </a:t>
            </a:r>
            <a:r>
              <a:rPr lang="en-US" sz="3300" dirty="0" err="1"/>
              <a:t>definir</a:t>
            </a:r>
            <a:r>
              <a:rPr lang="en-US" sz="3300" dirty="0"/>
              <a:t> e </a:t>
            </a:r>
            <a:r>
              <a:rPr lang="en-US" sz="3300" dirty="0" err="1"/>
              <a:t>manter</a:t>
            </a:r>
            <a:r>
              <a:rPr lang="en-US" sz="3300" dirty="0"/>
              <a:t> as </a:t>
            </a:r>
            <a:r>
              <a:rPr lang="en-US" sz="3300" dirty="0" err="1"/>
              <a:t>políticas</a:t>
            </a:r>
            <a:r>
              <a:rPr lang="en-US" sz="3300" dirty="0"/>
              <a:t> de </a:t>
            </a:r>
            <a:r>
              <a:rPr lang="en-US" sz="3300" dirty="0" err="1"/>
              <a:t>segurança</a:t>
            </a:r>
            <a:r>
              <a:rPr lang="en-US" sz="3300" dirty="0"/>
              <a:t> da </a:t>
            </a:r>
            <a:r>
              <a:rPr lang="en-US" sz="3300" dirty="0" err="1"/>
              <a:t>informação</a:t>
            </a:r>
            <a:r>
              <a:rPr lang="en-US" sz="3300" dirty="0"/>
              <a:t> da </a:t>
            </a:r>
            <a:r>
              <a:rPr lang="en-US" sz="3300" dirty="0" err="1"/>
              <a:t>empresa</a:t>
            </a:r>
            <a:r>
              <a:rPr lang="en-US" sz="3300" dirty="0"/>
              <a:t>.</a:t>
            </a:r>
          </a:p>
          <a:p>
            <a:pPr marL="12700" indent="-12700"/>
            <a:r>
              <a:rPr lang="en-US" sz="3300" b="1" dirty="0" err="1"/>
              <a:t>Gestão</a:t>
            </a:r>
            <a:r>
              <a:rPr lang="en-US" sz="3300" b="1" dirty="0"/>
              <a:t> de Dados </a:t>
            </a:r>
            <a:r>
              <a:rPr lang="en-US" sz="3300" b="1" dirty="0" err="1"/>
              <a:t>Mestres</a:t>
            </a:r>
            <a:r>
              <a:rPr lang="en-US" sz="3300" b="1" dirty="0"/>
              <a:t> e Dados de </a:t>
            </a:r>
            <a:r>
              <a:rPr lang="en-US" sz="3300" b="1" dirty="0" err="1"/>
              <a:t>Referência</a:t>
            </a:r>
            <a:r>
              <a:rPr lang="en-US" sz="3300" b="1" dirty="0"/>
              <a:t> </a:t>
            </a:r>
            <a:r>
              <a:rPr lang="en-US" sz="3300" dirty="0"/>
              <a:t>– </a:t>
            </a:r>
            <a:r>
              <a:rPr lang="en-US" sz="3300" dirty="0" err="1"/>
              <a:t>função</a:t>
            </a:r>
            <a:r>
              <a:rPr lang="en-US" sz="3300" dirty="0"/>
              <a:t> </a:t>
            </a:r>
            <a:r>
              <a:rPr lang="en-US" sz="3300" dirty="0" err="1"/>
              <a:t>responsável</a:t>
            </a:r>
            <a:r>
              <a:rPr lang="en-US" sz="3300" dirty="0"/>
              <a:t> por </a:t>
            </a:r>
            <a:r>
              <a:rPr lang="en-US" sz="3300" dirty="0" err="1"/>
              <a:t>definir</a:t>
            </a:r>
            <a:r>
              <a:rPr lang="en-US" sz="3300" dirty="0"/>
              <a:t> e </a:t>
            </a:r>
            <a:r>
              <a:rPr lang="en-US" sz="3300" dirty="0" err="1"/>
              <a:t>controlar</a:t>
            </a:r>
            <a:r>
              <a:rPr lang="en-US" sz="3300" dirty="0"/>
              <a:t> </a:t>
            </a:r>
            <a:r>
              <a:rPr lang="en-US" sz="3300" dirty="0" err="1"/>
              <a:t>atividades</a:t>
            </a:r>
            <a:r>
              <a:rPr lang="en-US" sz="3300" dirty="0"/>
              <a:t> para </a:t>
            </a:r>
            <a:r>
              <a:rPr lang="en-US" sz="3300" dirty="0" err="1"/>
              <a:t>garantir</a:t>
            </a:r>
            <a:r>
              <a:rPr lang="en-US" sz="3300" dirty="0"/>
              <a:t> a </a:t>
            </a:r>
            <a:r>
              <a:rPr lang="en-US" sz="3300" dirty="0" err="1"/>
              <a:t>consistência</a:t>
            </a:r>
            <a:r>
              <a:rPr lang="en-US" sz="3300" dirty="0"/>
              <a:t> e </a:t>
            </a:r>
            <a:r>
              <a:rPr lang="en-US" sz="3300" dirty="0" err="1"/>
              <a:t>disponibilização</a:t>
            </a:r>
            <a:r>
              <a:rPr lang="en-US" sz="3300" dirty="0"/>
              <a:t> de </a:t>
            </a:r>
            <a:r>
              <a:rPr lang="en-US" sz="3300" dirty="0" err="1"/>
              <a:t>visões</a:t>
            </a:r>
            <a:r>
              <a:rPr lang="en-US" sz="3300" dirty="0"/>
              <a:t> </a:t>
            </a:r>
            <a:r>
              <a:rPr lang="en-US" sz="3300" dirty="0" err="1"/>
              <a:t>únicas</a:t>
            </a:r>
            <a:r>
              <a:rPr lang="en-US" sz="3300" dirty="0"/>
              <a:t> dos </a:t>
            </a:r>
            <a:r>
              <a:rPr lang="en-US" sz="3300" dirty="0" err="1"/>
              <a:t>principais</a:t>
            </a:r>
            <a:r>
              <a:rPr lang="en-US" sz="3300" dirty="0"/>
              <a:t> dados </a:t>
            </a:r>
            <a:r>
              <a:rPr lang="en-US" sz="3300" dirty="0" err="1"/>
              <a:t>reutilizados</a:t>
            </a:r>
            <a:r>
              <a:rPr lang="en-US" sz="3300" dirty="0"/>
              <a:t> </a:t>
            </a:r>
            <a:r>
              <a:rPr lang="en-US" sz="3300" dirty="0" err="1"/>
              <a:t>na</a:t>
            </a:r>
            <a:r>
              <a:rPr lang="en-US" sz="3300" dirty="0"/>
              <a:t> </a:t>
            </a:r>
            <a:r>
              <a:rPr lang="en-US" sz="3300" dirty="0" err="1"/>
              <a:t>empresa</a:t>
            </a:r>
            <a:r>
              <a:rPr lang="en-US" sz="3300" dirty="0"/>
              <a:t>.</a:t>
            </a:r>
          </a:p>
          <a:p>
            <a:pPr marL="12700" indent="-12700"/>
            <a:r>
              <a:rPr lang="en-US" sz="3300" b="1" dirty="0" err="1"/>
              <a:t>Gestão</a:t>
            </a:r>
            <a:r>
              <a:rPr lang="en-US" sz="3300" b="1" dirty="0"/>
              <a:t> de Data Warehousing e Business Intelligence</a:t>
            </a:r>
            <a:r>
              <a:rPr lang="en-US" sz="3300" dirty="0"/>
              <a:t>: </a:t>
            </a:r>
            <a:r>
              <a:rPr lang="en-US" sz="3300" dirty="0" err="1"/>
              <a:t>função</a:t>
            </a:r>
            <a:r>
              <a:rPr lang="en-US" sz="3300" dirty="0"/>
              <a:t> </a:t>
            </a:r>
            <a:r>
              <a:rPr lang="en-US" sz="3300" dirty="0" err="1"/>
              <a:t>responsável</a:t>
            </a:r>
            <a:r>
              <a:rPr lang="en-US" sz="3300" dirty="0"/>
              <a:t> por </a:t>
            </a:r>
            <a:r>
              <a:rPr lang="en-US" sz="3300" dirty="0" err="1"/>
              <a:t>definir</a:t>
            </a:r>
            <a:r>
              <a:rPr lang="en-US" sz="3300" dirty="0"/>
              <a:t> e </a:t>
            </a:r>
            <a:r>
              <a:rPr lang="en-US" sz="3300" dirty="0" err="1"/>
              <a:t>controlar</a:t>
            </a:r>
            <a:r>
              <a:rPr lang="en-US" sz="3300" dirty="0"/>
              <a:t> </a:t>
            </a:r>
            <a:r>
              <a:rPr lang="en-US" sz="3300" dirty="0" err="1"/>
              <a:t>processos</a:t>
            </a:r>
            <a:r>
              <a:rPr lang="en-US" sz="3300" dirty="0"/>
              <a:t> para prover dados de </a:t>
            </a:r>
            <a:r>
              <a:rPr lang="en-US" sz="3300" dirty="0" err="1"/>
              <a:t>suporte</a:t>
            </a:r>
            <a:r>
              <a:rPr lang="en-US" sz="3300" dirty="0"/>
              <a:t> </a:t>
            </a:r>
            <a:r>
              <a:rPr lang="en-US" sz="3300" dirty="0" err="1"/>
              <a:t>à</a:t>
            </a:r>
            <a:r>
              <a:rPr lang="en-US" sz="3300" dirty="0"/>
              <a:t> </a:t>
            </a:r>
            <a:r>
              <a:rPr lang="en-US" sz="3300" dirty="0" err="1"/>
              <a:t>decisão</a:t>
            </a:r>
            <a:r>
              <a:rPr lang="en-US" sz="3300" dirty="0"/>
              <a:t>, </a:t>
            </a:r>
            <a:r>
              <a:rPr lang="en-US" sz="3300" dirty="0" err="1"/>
              <a:t>geralmente</a:t>
            </a:r>
            <a:r>
              <a:rPr lang="en-US" sz="3300" dirty="0"/>
              <a:t> </a:t>
            </a:r>
            <a:r>
              <a:rPr lang="en-US" sz="3300" dirty="0" err="1"/>
              <a:t>disponibilizados</a:t>
            </a:r>
            <a:r>
              <a:rPr lang="en-US" sz="3300" dirty="0"/>
              <a:t> </a:t>
            </a:r>
            <a:r>
              <a:rPr lang="en-US" sz="3300" dirty="0" err="1"/>
              <a:t>em</a:t>
            </a:r>
            <a:r>
              <a:rPr lang="en-US" sz="3300" dirty="0"/>
              <a:t> </a:t>
            </a:r>
            <a:r>
              <a:rPr lang="en-US" sz="3300" dirty="0" err="1"/>
              <a:t>aplicações</a:t>
            </a:r>
            <a:r>
              <a:rPr lang="en-US" sz="3300" dirty="0"/>
              <a:t> </a:t>
            </a:r>
            <a:r>
              <a:rPr lang="en-US" sz="3300" dirty="0" err="1"/>
              <a:t>analíticas</a:t>
            </a:r>
            <a:r>
              <a:rPr lang="en-US" sz="3300" dirty="0"/>
              <a:t>.</a:t>
            </a:r>
          </a:p>
          <a:p>
            <a:pPr marL="12700" indent="-12700"/>
            <a:r>
              <a:rPr lang="en-US" sz="3300" b="1" dirty="0" err="1"/>
              <a:t>Gestão</a:t>
            </a:r>
            <a:r>
              <a:rPr lang="en-US" sz="3300" b="1" dirty="0"/>
              <a:t> da </a:t>
            </a:r>
            <a:r>
              <a:rPr lang="en-US" sz="3300" b="1" dirty="0" err="1"/>
              <a:t>Documentação</a:t>
            </a:r>
            <a:r>
              <a:rPr lang="en-US" sz="3300" b="1" dirty="0"/>
              <a:t> e </a:t>
            </a:r>
            <a:r>
              <a:rPr lang="en-US" sz="3300" b="1" dirty="0" err="1"/>
              <a:t>Conteúdo</a:t>
            </a:r>
            <a:r>
              <a:rPr lang="en-US" sz="3300" b="1" dirty="0"/>
              <a:t>: </a:t>
            </a:r>
            <a:r>
              <a:rPr lang="en-US" sz="3300" dirty="0" err="1"/>
              <a:t>função</a:t>
            </a:r>
            <a:r>
              <a:rPr lang="en-US" sz="3300" dirty="0"/>
              <a:t> </a:t>
            </a:r>
            <a:r>
              <a:rPr lang="en-US" sz="3300" dirty="0" err="1"/>
              <a:t>dedicada</a:t>
            </a:r>
            <a:r>
              <a:rPr lang="en-US" sz="3300" dirty="0"/>
              <a:t> a </a:t>
            </a:r>
            <a:r>
              <a:rPr lang="en-US" sz="3300" dirty="0" err="1"/>
              <a:t>planejar</a:t>
            </a:r>
            <a:r>
              <a:rPr lang="en-US" sz="3300" dirty="0"/>
              <a:t>, </a:t>
            </a:r>
            <a:r>
              <a:rPr lang="en-US" sz="3300" dirty="0" err="1"/>
              <a:t>implementar</a:t>
            </a:r>
            <a:r>
              <a:rPr lang="en-US" sz="3300" dirty="0"/>
              <a:t> e </a:t>
            </a:r>
            <a:r>
              <a:rPr lang="en-US" sz="3300" dirty="0" err="1"/>
              <a:t>controlar</a:t>
            </a:r>
            <a:r>
              <a:rPr lang="en-US" sz="3300" dirty="0"/>
              <a:t> </a:t>
            </a:r>
            <a:r>
              <a:rPr lang="en-US" sz="3300" dirty="0" err="1"/>
              <a:t>atividades</a:t>
            </a:r>
            <a:r>
              <a:rPr lang="en-US" sz="3300" dirty="0"/>
              <a:t> para </a:t>
            </a:r>
            <a:r>
              <a:rPr lang="en-US" sz="3300" dirty="0" err="1"/>
              <a:t>armazenar</a:t>
            </a:r>
            <a:r>
              <a:rPr lang="en-US" sz="3300" dirty="0"/>
              <a:t>, </a:t>
            </a:r>
            <a:r>
              <a:rPr lang="en-US" sz="3300" dirty="0" err="1"/>
              <a:t>proteger</a:t>
            </a:r>
            <a:r>
              <a:rPr lang="en-US" sz="3300" dirty="0"/>
              <a:t> e </a:t>
            </a:r>
            <a:r>
              <a:rPr lang="en-US" sz="3300" dirty="0" err="1"/>
              <a:t>acessar</a:t>
            </a:r>
            <a:r>
              <a:rPr lang="en-US" sz="3300" dirty="0"/>
              <a:t> </a:t>
            </a:r>
            <a:r>
              <a:rPr lang="en-US" sz="3300" dirty="0" err="1"/>
              <a:t>os</a:t>
            </a:r>
            <a:r>
              <a:rPr lang="en-US" sz="3300" dirty="0"/>
              <a:t> dados </a:t>
            </a:r>
            <a:r>
              <a:rPr lang="en-US" sz="3300" dirty="0" err="1"/>
              <a:t>não</a:t>
            </a:r>
            <a:r>
              <a:rPr lang="en-US" sz="3300" dirty="0"/>
              <a:t> </a:t>
            </a:r>
            <a:r>
              <a:rPr lang="en-US" sz="3300" dirty="0" err="1"/>
              <a:t>estruturados</a:t>
            </a:r>
            <a:r>
              <a:rPr lang="en-US" sz="3300" dirty="0"/>
              <a:t> das </a:t>
            </a:r>
            <a:r>
              <a:rPr lang="en-US" sz="3300" dirty="0" err="1"/>
              <a:t>empresas</a:t>
            </a:r>
            <a:r>
              <a:rPr lang="en-US" sz="3300" dirty="0"/>
              <a:t>.</a:t>
            </a:r>
          </a:p>
          <a:p>
            <a:pPr marL="12700" indent="-12700"/>
            <a:r>
              <a:rPr lang="en-US" sz="3300" b="1" dirty="0" err="1"/>
              <a:t>Gestão</a:t>
            </a:r>
            <a:r>
              <a:rPr lang="en-US" sz="3300" b="1" dirty="0"/>
              <a:t> de </a:t>
            </a:r>
            <a:r>
              <a:rPr lang="en-US" sz="3300" b="1" dirty="0" err="1"/>
              <a:t>Metadados</a:t>
            </a:r>
            <a:r>
              <a:rPr lang="en-US" sz="3300" dirty="0"/>
              <a:t>: </a:t>
            </a:r>
            <a:r>
              <a:rPr lang="en-US" sz="3300" dirty="0" err="1"/>
              <a:t>Os</a:t>
            </a:r>
            <a:r>
              <a:rPr lang="en-US" sz="3300" dirty="0"/>
              <a:t> </a:t>
            </a:r>
            <a:r>
              <a:rPr lang="en-US" sz="3300" dirty="0" err="1"/>
              <a:t>metadados</a:t>
            </a:r>
            <a:r>
              <a:rPr lang="en-US" sz="3300" dirty="0"/>
              <a:t> </a:t>
            </a:r>
            <a:r>
              <a:rPr lang="en-US" sz="3300" dirty="0" err="1"/>
              <a:t>representam</a:t>
            </a:r>
            <a:r>
              <a:rPr lang="en-US" sz="3300" dirty="0"/>
              <a:t> o </a:t>
            </a:r>
            <a:r>
              <a:rPr lang="en-US" sz="3300" dirty="0" err="1"/>
              <a:t>significado</a:t>
            </a:r>
            <a:r>
              <a:rPr lang="en-US" sz="3300" dirty="0"/>
              <a:t> dos dados. Estes </a:t>
            </a:r>
            <a:r>
              <a:rPr lang="en-US" sz="3300" dirty="0" err="1"/>
              <a:t>significados</a:t>
            </a:r>
            <a:r>
              <a:rPr lang="en-US" sz="3300" dirty="0"/>
              <a:t> </a:t>
            </a:r>
            <a:r>
              <a:rPr lang="en-US" sz="3300" dirty="0" err="1"/>
              <a:t>correspondem</a:t>
            </a:r>
            <a:r>
              <a:rPr lang="en-US" sz="3300" dirty="0"/>
              <a:t> tanto </a:t>
            </a:r>
            <a:r>
              <a:rPr lang="en-US" sz="3300" dirty="0" err="1"/>
              <a:t>ao</a:t>
            </a:r>
            <a:r>
              <a:rPr lang="en-US" sz="3300" dirty="0"/>
              <a:t> </a:t>
            </a:r>
            <a:r>
              <a:rPr lang="en-US" sz="3300" dirty="0" err="1"/>
              <a:t>conteúdo</a:t>
            </a:r>
            <a:r>
              <a:rPr lang="en-US" sz="3300" dirty="0"/>
              <a:t> </a:t>
            </a:r>
            <a:r>
              <a:rPr lang="en-US" sz="3300" dirty="0" err="1"/>
              <a:t>técnico</a:t>
            </a:r>
            <a:r>
              <a:rPr lang="en-US" sz="3300" dirty="0"/>
              <a:t> do dado, </a:t>
            </a:r>
            <a:r>
              <a:rPr lang="en-US" sz="3300" dirty="0" err="1"/>
              <a:t>obtido</a:t>
            </a:r>
            <a:r>
              <a:rPr lang="en-US" sz="3300" dirty="0"/>
              <a:t> </a:t>
            </a:r>
            <a:r>
              <a:rPr lang="en-US" sz="3300" dirty="0" err="1"/>
              <a:t>através</a:t>
            </a:r>
            <a:r>
              <a:rPr lang="en-US" sz="3300" dirty="0"/>
              <a:t> das </a:t>
            </a:r>
            <a:r>
              <a:rPr lang="en-US" sz="3300" dirty="0" err="1"/>
              <a:t>informações</a:t>
            </a:r>
            <a:r>
              <a:rPr lang="en-US" sz="3300" dirty="0"/>
              <a:t> </a:t>
            </a:r>
            <a:r>
              <a:rPr lang="en-US" sz="3300" dirty="0" err="1"/>
              <a:t>sobre</a:t>
            </a:r>
            <a:r>
              <a:rPr lang="en-US" sz="3300" dirty="0"/>
              <a:t> </a:t>
            </a:r>
            <a:r>
              <a:rPr lang="en-US" sz="3300" dirty="0" err="1"/>
              <a:t>estrutura</a:t>
            </a:r>
            <a:r>
              <a:rPr lang="en-US" sz="3300" dirty="0"/>
              <a:t>, </a:t>
            </a:r>
            <a:r>
              <a:rPr lang="en-US" sz="3300" dirty="0" err="1"/>
              <a:t>formato</a:t>
            </a:r>
            <a:r>
              <a:rPr lang="en-US" sz="3300" dirty="0"/>
              <a:t>, </a:t>
            </a:r>
            <a:r>
              <a:rPr lang="en-US" sz="3300" dirty="0" err="1"/>
              <a:t>tamanho</a:t>
            </a:r>
            <a:r>
              <a:rPr lang="en-US" sz="3300" dirty="0"/>
              <a:t> e </a:t>
            </a:r>
            <a:r>
              <a:rPr lang="en-US" sz="3300" dirty="0" err="1"/>
              <a:t>restrições</a:t>
            </a:r>
            <a:r>
              <a:rPr lang="en-US" sz="3300" dirty="0"/>
              <a:t> </a:t>
            </a:r>
            <a:r>
              <a:rPr lang="en-US" sz="3300" dirty="0" err="1"/>
              <a:t>como</a:t>
            </a:r>
            <a:r>
              <a:rPr lang="en-US" sz="3300" dirty="0"/>
              <a:t> a </a:t>
            </a:r>
            <a:r>
              <a:rPr lang="en-US" sz="3300" dirty="0" err="1"/>
              <a:t>informações</a:t>
            </a:r>
            <a:r>
              <a:rPr lang="en-US" sz="3300" dirty="0"/>
              <a:t> </a:t>
            </a:r>
            <a:r>
              <a:rPr lang="en-US" sz="3300" dirty="0" err="1"/>
              <a:t>sobre</a:t>
            </a:r>
            <a:r>
              <a:rPr lang="en-US" sz="3300" dirty="0"/>
              <a:t> </a:t>
            </a:r>
            <a:r>
              <a:rPr lang="en-US" sz="3300" dirty="0" err="1"/>
              <a:t>definições</a:t>
            </a:r>
            <a:r>
              <a:rPr lang="en-US" sz="3300" dirty="0"/>
              <a:t> e </a:t>
            </a:r>
            <a:r>
              <a:rPr lang="en-US" sz="3300" dirty="0" err="1"/>
              <a:t>conceitos</a:t>
            </a:r>
            <a:r>
              <a:rPr lang="en-US" sz="3300" dirty="0"/>
              <a:t>.</a:t>
            </a:r>
          </a:p>
          <a:p>
            <a:pPr marL="12700" indent="-12700"/>
            <a:r>
              <a:rPr lang="en-US" sz="3300" b="1" dirty="0" err="1"/>
              <a:t>Gestão</a:t>
            </a:r>
            <a:r>
              <a:rPr lang="en-US" sz="3300" b="1" dirty="0"/>
              <a:t> da </a:t>
            </a:r>
            <a:r>
              <a:rPr lang="en-US" sz="3300" b="1" dirty="0" err="1"/>
              <a:t>Qualidade</a:t>
            </a:r>
            <a:r>
              <a:rPr lang="en-US" sz="3300" b="1" dirty="0"/>
              <a:t> dos Dados: </a:t>
            </a:r>
            <a:r>
              <a:rPr lang="en-US" sz="3300" dirty="0" err="1"/>
              <a:t>função</a:t>
            </a:r>
            <a:r>
              <a:rPr lang="en-US" sz="3300" dirty="0"/>
              <a:t> </a:t>
            </a:r>
            <a:r>
              <a:rPr lang="en-US" sz="3300" dirty="0" err="1"/>
              <a:t>responsável</a:t>
            </a:r>
            <a:r>
              <a:rPr lang="en-US" sz="3300" dirty="0"/>
              <a:t> por </a:t>
            </a:r>
            <a:r>
              <a:rPr lang="en-US" sz="3300" dirty="0" err="1"/>
              <a:t>promover</a:t>
            </a:r>
            <a:r>
              <a:rPr lang="en-US" sz="3300" dirty="0"/>
              <a:t>, </a:t>
            </a:r>
            <a:r>
              <a:rPr lang="en-US" sz="3300" dirty="0" err="1"/>
              <a:t>medir</a:t>
            </a:r>
            <a:r>
              <a:rPr lang="en-US" sz="3300" dirty="0"/>
              <a:t>, </a:t>
            </a:r>
            <a:r>
              <a:rPr lang="en-US" sz="3300" dirty="0" err="1"/>
              <a:t>avaliar</a:t>
            </a:r>
            <a:r>
              <a:rPr lang="en-US" sz="3300" dirty="0"/>
              <a:t>, </a:t>
            </a:r>
            <a:r>
              <a:rPr lang="en-US" sz="3300" dirty="0" err="1"/>
              <a:t>melhorar</a:t>
            </a:r>
            <a:r>
              <a:rPr lang="en-US" sz="3300" dirty="0"/>
              <a:t> e </a:t>
            </a:r>
            <a:r>
              <a:rPr lang="en-US" sz="3300" dirty="0" err="1"/>
              <a:t>garantir</a:t>
            </a:r>
            <a:r>
              <a:rPr lang="en-US" sz="3300" dirty="0"/>
              <a:t> a </a:t>
            </a:r>
            <a:r>
              <a:rPr lang="en-US" sz="3300" dirty="0" err="1"/>
              <a:t>qualidade</a:t>
            </a:r>
            <a:r>
              <a:rPr lang="en-US" sz="3300" dirty="0"/>
              <a:t> dos dados da </a:t>
            </a:r>
            <a:r>
              <a:rPr lang="en-US" sz="3300" dirty="0" err="1"/>
              <a:t>empresa</a:t>
            </a:r>
            <a:r>
              <a:rPr lang="en-US" sz="33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6876A-F86C-4A4E-82EA-F6CDD6F6624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484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19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19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22168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2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228013" cy="792163"/>
          </a:xfrm>
        </p:spPr>
        <p:txBody>
          <a:bodyPr/>
          <a:lstStyle/>
          <a:p>
            <a:r>
              <a:rPr lang="en-US" dirty="0"/>
              <a:t>Agenda – Aula 2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42680" y="1752600"/>
            <a:ext cx="3962400" cy="4503736"/>
          </a:xfrm>
        </p:spPr>
        <p:txBody>
          <a:bodyPr>
            <a:normAutofit/>
          </a:bodyPr>
          <a:lstStyle/>
          <a:p>
            <a:pPr marL="0" indent="0"/>
            <a:r>
              <a:rPr lang="en-US" sz="2800" dirty="0" err="1"/>
              <a:t>Teórica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Entendimento</a:t>
            </a:r>
            <a:r>
              <a:rPr lang="en-US" sz="1800" dirty="0"/>
              <a:t> do </a:t>
            </a:r>
            <a:r>
              <a:rPr lang="en-US" sz="1800" dirty="0" err="1"/>
              <a:t>Problema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Coleta de Dados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Gestão</a:t>
            </a:r>
            <a:r>
              <a:rPr lang="en-US" sz="1800" dirty="0"/>
              <a:t> dos Dados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Repositórios</a:t>
            </a:r>
            <a:r>
              <a:rPr lang="en-US" sz="1800" dirty="0"/>
              <a:t> </a:t>
            </a:r>
            <a:r>
              <a:rPr lang="en-US" sz="1800" dirty="0" err="1"/>
              <a:t>Públicos</a:t>
            </a:r>
            <a:r>
              <a:rPr lang="en-US" sz="1800" dirty="0"/>
              <a:t> de Dados</a:t>
            </a:r>
          </a:p>
          <a:p>
            <a:pPr marL="0" indent="0"/>
            <a:endParaRPr lang="en-US" sz="1800" dirty="0"/>
          </a:p>
          <a:p>
            <a:pPr marL="0" indent="0"/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indent="0"/>
            <a:endParaRPr lang="en-US" sz="2000" dirty="0"/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2</a:t>
            </a:fld>
            <a:endParaRPr lang="pt-BR">
              <a:latin typeface="Arial" charset="0"/>
            </a:endParaRP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EA66BA99-E813-5349-8E94-B8F9F1ED7CDA}"/>
              </a:ext>
            </a:extLst>
          </p:cNvPr>
          <p:cNvSpPr txBox="1">
            <a:spLocks/>
          </p:cNvSpPr>
          <p:nvPr/>
        </p:nvSpPr>
        <p:spPr bwMode="auto">
          <a:xfrm>
            <a:off x="4953000" y="1752600"/>
            <a:ext cx="396240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800" kern="0" dirty="0" err="1"/>
              <a:t>Prática</a:t>
            </a:r>
            <a:endParaRPr lang="en-US" sz="2800" kern="0" dirty="0"/>
          </a:p>
          <a:p>
            <a:pPr marL="285750" lvl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Introdução</a:t>
            </a:r>
            <a:r>
              <a:rPr lang="en-US" sz="1800" kern="0" dirty="0">
                <a:ea typeface="MS PGothic" pitchFamily="34" charset="-128"/>
              </a:rPr>
              <a:t> </a:t>
            </a:r>
            <a:r>
              <a:rPr lang="en-US" sz="1800" kern="0" dirty="0" err="1">
                <a:ea typeface="MS PGothic" pitchFamily="34" charset="-128"/>
              </a:rPr>
              <a:t>ao</a:t>
            </a:r>
            <a:r>
              <a:rPr lang="en-US" sz="1800" kern="0" dirty="0">
                <a:ea typeface="MS PGothic" pitchFamily="34" charset="-128"/>
              </a:rPr>
              <a:t> Pandas</a:t>
            </a:r>
          </a:p>
          <a:p>
            <a:pPr marL="285750" lvl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Lendo</a:t>
            </a:r>
            <a:r>
              <a:rPr lang="en-US" sz="1800" kern="0" dirty="0">
                <a:ea typeface="MS PGothic" pitchFamily="34" charset="-128"/>
              </a:rPr>
              <a:t> </a:t>
            </a:r>
            <a:r>
              <a:rPr lang="en-US" sz="1800" kern="0" dirty="0" err="1">
                <a:ea typeface="MS PGothic" pitchFamily="34" charset="-128"/>
              </a:rPr>
              <a:t>arquivos</a:t>
            </a:r>
            <a:r>
              <a:rPr lang="en-US" sz="1800" kern="0" dirty="0">
                <a:ea typeface="MS PGothic" pitchFamily="34" charset="-128"/>
              </a:rPr>
              <a:t> CSV</a:t>
            </a:r>
          </a:p>
          <a:p>
            <a:pPr marL="285750" lvl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Lendo</a:t>
            </a:r>
            <a:r>
              <a:rPr lang="en-US" sz="1800" kern="0" dirty="0">
                <a:ea typeface="MS PGothic" pitchFamily="34" charset="-128"/>
              </a:rPr>
              <a:t> </a:t>
            </a:r>
            <a:r>
              <a:rPr lang="en-US" sz="1800" kern="0" dirty="0" err="1">
                <a:ea typeface="MS PGothic" pitchFamily="34" charset="-128"/>
              </a:rPr>
              <a:t>arquivos</a:t>
            </a:r>
            <a:r>
              <a:rPr lang="en-US" sz="1800" kern="0" dirty="0">
                <a:ea typeface="MS PGothic" pitchFamily="34" charset="-128"/>
              </a:rPr>
              <a:t> Excel</a:t>
            </a:r>
          </a:p>
          <a:p>
            <a:pPr marL="285750" lvl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Trazendo</a:t>
            </a:r>
            <a:r>
              <a:rPr lang="en-US" sz="1800" kern="0" dirty="0">
                <a:ea typeface="MS PGothic" pitchFamily="34" charset="-128"/>
              </a:rPr>
              <a:t> </a:t>
            </a:r>
            <a:r>
              <a:rPr lang="en-US" sz="1800" kern="0" dirty="0" err="1">
                <a:ea typeface="MS PGothic" pitchFamily="34" charset="-128"/>
              </a:rPr>
              <a:t>informações</a:t>
            </a:r>
            <a:r>
              <a:rPr lang="en-US" sz="1800" kern="0" dirty="0">
                <a:ea typeface="MS PGothic" pitchFamily="34" charset="-128"/>
              </a:rPr>
              <a:t> de APIs REST (JSON)</a:t>
            </a:r>
          </a:p>
          <a:p>
            <a:pPr marL="285750" lvl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Trazendo</a:t>
            </a:r>
            <a:r>
              <a:rPr lang="en-US" sz="1800" kern="0" dirty="0">
                <a:ea typeface="MS PGothic" pitchFamily="34" charset="-128"/>
              </a:rPr>
              <a:t> </a:t>
            </a:r>
            <a:r>
              <a:rPr lang="en-US" sz="1800" kern="0" dirty="0" err="1">
                <a:ea typeface="MS PGothic" pitchFamily="34" charset="-128"/>
              </a:rPr>
              <a:t>informações</a:t>
            </a:r>
            <a:r>
              <a:rPr lang="en-US" sz="1800" kern="0" dirty="0">
                <a:ea typeface="MS PGothic" pitchFamily="34" charset="-128"/>
              </a:rPr>
              <a:t> de </a:t>
            </a:r>
            <a:r>
              <a:rPr lang="en-US" sz="1800" kern="0" dirty="0" err="1">
                <a:ea typeface="MS PGothic" pitchFamily="34" charset="-128"/>
              </a:rPr>
              <a:t>bancos</a:t>
            </a:r>
            <a:r>
              <a:rPr lang="en-US" sz="1800" kern="0" dirty="0">
                <a:ea typeface="MS PGothic" pitchFamily="34" charset="-128"/>
              </a:rPr>
              <a:t> de dados SQL (</a:t>
            </a:r>
            <a:r>
              <a:rPr lang="en-US" sz="1800" kern="0">
                <a:ea typeface="MS PGothic" pitchFamily="34" charset="-128"/>
              </a:rPr>
              <a:t>MySQL)</a:t>
            </a:r>
            <a:endParaRPr lang="en-US" sz="1800" kern="0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167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58004E-00C5-CC4D-8D20-89AE90AFC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Repositórios</a:t>
            </a:r>
            <a:r>
              <a:rPr lang="en-US" dirty="0"/>
              <a:t> </a:t>
            </a:r>
            <a:r>
              <a:rPr lang="en-US" dirty="0" err="1"/>
              <a:t>Públicos</a:t>
            </a:r>
            <a:r>
              <a:rPr lang="en-US" dirty="0"/>
              <a:t> de Dados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E21B0C-5764-D345-A9F2-784227D88CF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BB6D1-4A60-F34B-BEE7-6E6B32471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2514600"/>
            <a:ext cx="2893890" cy="1130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12753-0906-C14D-830B-954315CF7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2514600"/>
            <a:ext cx="2787650" cy="14303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93E8B4-97A9-7D46-AD5F-FB26A8A6B3FC}"/>
              </a:ext>
            </a:extLst>
          </p:cNvPr>
          <p:cNvSpPr/>
          <p:nvPr/>
        </p:nvSpPr>
        <p:spPr>
          <a:xfrm>
            <a:off x="5172805" y="3970756"/>
            <a:ext cx="27876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http://dados.prefeitura.sp.gov.br/</a:t>
            </a:r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B907DE-4533-C445-875C-CD5EBE0E8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490" y="4713349"/>
            <a:ext cx="2540000" cy="660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629B61C-E3C0-6742-9E91-BC14F026F2C9}"/>
              </a:ext>
            </a:extLst>
          </p:cNvPr>
          <p:cNvSpPr/>
          <p:nvPr/>
        </p:nvSpPr>
        <p:spPr>
          <a:xfrm>
            <a:off x="3300290" y="5410817"/>
            <a:ext cx="20383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https://</a:t>
            </a:r>
            <a:r>
              <a:rPr lang="en-US" sz="1400" dirty="0" err="1">
                <a:solidFill>
                  <a:schemeClr val="accent2"/>
                </a:solidFill>
              </a:rPr>
              <a:t>www.ibge.gov.br</a:t>
            </a:r>
            <a:r>
              <a:rPr lang="en-US" sz="1400" dirty="0">
                <a:solidFill>
                  <a:schemeClr val="accent2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27516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58004E-00C5-CC4D-8D20-89AE90AFC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Repositórios</a:t>
            </a:r>
            <a:r>
              <a:rPr lang="en-US" dirty="0"/>
              <a:t> </a:t>
            </a:r>
            <a:r>
              <a:rPr lang="en-US" dirty="0" err="1"/>
              <a:t>Públicos</a:t>
            </a:r>
            <a:r>
              <a:rPr lang="en-US" dirty="0"/>
              <a:t> de Dados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E21B0C-5764-D345-A9F2-784227D88CF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5B18E-3C30-5442-8AF9-508C6EEF7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105" y="2362200"/>
            <a:ext cx="5835650" cy="764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509B35-74EA-A34E-8D69-9BC61E967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4215714"/>
            <a:ext cx="2740660" cy="12382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39A022-33DB-594C-855C-40B9C7A1B45A}"/>
              </a:ext>
            </a:extLst>
          </p:cNvPr>
          <p:cNvSpPr/>
          <p:nvPr/>
        </p:nvSpPr>
        <p:spPr>
          <a:xfrm>
            <a:off x="2565174" y="3179802"/>
            <a:ext cx="4163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https://toolbox.google.com/datasetsearch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3BFDF6-7183-7140-A7E7-5AC57B73DDCF}"/>
              </a:ext>
            </a:extLst>
          </p:cNvPr>
          <p:cNvSpPr/>
          <p:nvPr/>
        </p:nvSpPr>
        <p:spPr>
          <a:xfrm>
            <a:off x="3424954" y="5474425"/>
            <a:ext cx="2596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20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58004E-00C5-CC4D-8D20-89AE90AFC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Dicas</a:t>
            </a:r>
            <a:r>
              <a:rPr lang="en-US" dirty="0"/>
              <a:t> de </a:t>
            </a:r>
            <a:r>
              <a:rPr lang="en-US" dirty="0" err="1"/>
              <a:t>Locais</a:t>
            </a:r>
            <a:r>
              <a:rPr lang="en-US" dirty="0"/>
              <a:t> </a:t>
            </a:r>
            <a:r>
              <a:rPr lang="en-US" dirty="0" err="1"/>
              <a:t>pra</a:t>
            </a:r>
            <a:r>
              <a:rPr lang="en-US" dirty="0"/>
              <a:t> Datasets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E21B0C-5764-D345-A9F2-784227D88CF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BA3C4E-BB02-F647-A618-091F7F579C8F}"/>
              </a:ext>
            </a:extLst>
          </p:cNvPr>
          <p:cNvSpPr/>
          <p:nvPr/>
        </p:nvSpPr>
        <p:spPr>
          <a:xfrm>
            <a:off x="762000" y="19050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https://paulovasconcellos.com.br/os-7-melhores-sites-para-encontrar-datasets-para-projetos-de-data-science-8a53c3b48329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321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23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23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5977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E1B9C-6508-CD4D-BC1B-5B3D8778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Pandas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DB02D6-E08F-B346-9813-B0EF3281E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Principal </a:t>
            </a:r>
            <a:r>
              <a:rPr lang="en-US" dirty="0" err="1"/>
              <a:t>biblioteca</a:t>
            </a:r>
            <a:r>
              <a:rPr lang="en-US" dirty="0"/>
              <a:t> Python para </a:t>
            </a:r>
            <a:r>
              <a:rPr lang="en-US" dirty="0" err="1"/>
              <a:t>Análise</a:t>
            </a:r>
            <a:r>
              <a:rPr lang="en-US" dirty="0"/>
              <a:t> de Dados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Criada</a:t>
            </a:r>
            <a:r>
              <a:rPr lang="en-US" dirty="0"/>
              <a:t> por Wes McKinney </a:t>
            </a:r>
            <a:r>
              <a:rPr lang="en-US" dirty="0" err="1"/>
              <a:t>em</a:t>
            </a:r>
            <a:r>
              <a:rPr lang="en-US" dirty="0"/>
              <a:t> 2008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leitura</a:t>
            </a:r>
            <a:r>
              <a:rPr lang="en-US" dirty="0"/>
              <a:t> e </a:t>
            </a:r>
            <a:r>
              <a:rPr lang="en-US" dirty="0" err="1"/>
              <a:t>escrita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memória</a:t>
            </a:r>
            <a:r>
              <a:rPr lang="en-US" dirty="0"/>
              <a:t>,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arquivos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Possui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de </a:t>
            </a:r>
            <a:r>
              <a:rPr lang="en-US" dirty="0" err="1"/>
              <a:t>visualização</a:t>
            </a:r>
            <a:r>
              <a:rPr lang="en-US" dirty="0"/>
              <a:t> de dados, </a:t>
            </a:r>
            <a:r>
              <a:rPr lang="en-US" dirty="0" err="1"/>
              <a:t>ótimos</a:t>
            </a:r>
            <a:r>
              <a:rPr lang="en-US" dirty="0"/>
              <a:t> para a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exploratória</a:t>
            </a:r>
            <a:r>
              <a:rPr lang="en-US" dirty="0"/>
              <a:t> de dados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Possui</a:t>
            </a:r>
            <a:r>
              <a:rPr lang="en-US" dirty="0"/>
              <a:t> </a:t>
            </a:r>
            <a:r>
              <a:rPr lang="en-US" dirty="0" err="1"/>
              <a:t>funções</a:t>
            </a:r>
            <a:r>
              <a:rPr lang="en-US" dirty="0"/>
              <a:t> para </a:t>
            </a:r>
            <a:r>
              <a:rPr lang="en-US" dirty="0" err="1"/>
              <a:t>agrupamento</a:t>
            </a:r>
            <a:r>
              <a:rPr lang="en-US" dirty="0"/>
              <a:t>,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descritiva</a:t>
            </a:r>
            <a:r>
              <a:rPr lang="en-US" dirty="0"/>
              <a:t>, </a:t>
            </a:r>
            <a:r>
              <a:rPr lang="en-US" dirty="0" err="1"/>
              <a:t>seleção</a:t>
            </a:r>
            <a:r>
              <a:rPr lang="en-US" dirty="0"/>
              <a:t>, </a:t>
            </a:r>
            <a:r>
              <a:rPr lang="en-US" dirty="0" err="1"/>
              <a:t>combinação</a:t>
            </a:r>
            <a:r>
              <a:rPr lang="en-US" dirty="0"/>
              <a:t>, etc.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56AF7-D8DC-1F45-B8A9-D5D31FE994F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424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E1B9C-6508-CD4D-BC1B-5B3D8778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 e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DB02D6-E08F-B346-9813-B0EF3281E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Series: São arrays de </a:t>
            </a:r>
            <a:r>
              <a:rPr lang="en-US" dirty="0" err="1"/>
              <a:t>apenas</a:t>
            </a:r>
            <a:r>
              <a:rPr lang="en-US" dirty="0"/>
              <a:t> 1 </a:t>
            </a:r>
            <a:r>
              <a:rPr lang="en-US" dirty="0" err="1"/>
              <a:t>dimensão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coluna</a:t>
            </a:r>
            <a:r>
              <a:rPr lang="en-US" dirty="0"/>
              <a:t> no Excel, com um </a:t>
            </a:r>
            <a:r>
              <a:rPr lang="en-US" dirty="0" err="1"/>
              <a:t>índice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linha</a:t>
            </a:r>
            <a:r>
              <a:rPr lang="en-US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56AF7-D8DC-1F45-B8A9-D5D31FE994F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7CAD8-F8A8-4E46-AFBF-EE2863F3E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886" y="3246996"/>
            <a:ext cx="4654228" cy="287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44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E1B9C-6508-CD4D-BC1B-5B3D8778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 e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DB02D6-E08F-B346-9813-B0EF3281E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Dataframes</a:t>
            </a:r>
            <a:r>
              <a:rPr lang="en-US" dirty="0"/>
              <a:t>: São arrays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linhas</a:t>
            </a:r>
            <a:r>
              <a:rPr lang="en-US" dirty="0"/>
              <a:t> e </a:t>
            </a:r>
            <a:r>
              <a:rPr lang="en-US" dirty="0" err="1"/>
              <a:t>colunas</a:t>
            </a:r>
            <a:r>
              <a:rPr lang="en-US" dirty="0"/>
              <a:t> (bidimensional),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formato</a:t>
            </a:r>
            <a:r>
              <a:rPr lang="en-US" dirty="0"/>
              <a:t> tabular.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56AF7-D8DC-1F45-B8A9-D5D31FE994F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B4477C-1D33-FA4E-976E-5B09EB1C52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1806" y="3211079"/>
            <a:ext cx="5943600" cy="321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5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E1B9C-6508-CD4D-BC1B-5B3D8778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</a:t>
            </a:r>
            <a:r>
              <a:rPr lang="en-US" dirty="0" err="1"/>
              <a:t>úteis</a:t>
            </a:r>
            <a:r>
              <a:rPr lang="en-US" dirty="0"/>
              <a:t> - Pandas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DB02D6-E08F-B346-9813-B0EF3281E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https://pandas.pydata.org/Pandas_Cheat_Sheet.pdf</a:t>
            </a:r>
            <a:endParaRPr lang="en-US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http://datacamp-community-prod.s3.amazonaws.com/dbed353d-2757-4617-8206-8767ab379ab3</a:t>
            </a:r>
            <a:endParaRPr lang="en-US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https://s3.amazonaws.com/assets.datacamp.com/blog_assets/Python_Pandas_Cheat_Sheet_2.pdf</a:t>
            </a:r>
            <a:endParaRPr lang="en-US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https://github.com/donnemartin/data-science-ipython-notebooks#pandas</a:t>
            </a:r>
            <a:endParaRPr lang="en-US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56AF7-D8DC-1F45-B8A9-D5D31FE994F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8761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28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28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13739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E1B9C-6508-CD4D-BC1B-5B3D8778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Próxima</a:t>
            </a:r>
            <a:r>
              <a:rPr lang="en-US" dirty="0"/>
              <a:t> Aula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56AF7-D8DC-1F45-B8A9-D5D31FE994F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29</a:t>
            </a:fld>
            <a:endParaRPr lang="pt-B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F7436D-A575-1B4F-A709-BBEB13082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Tema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grupo</a:t>
            </a:r>
            <a:r>
              <a:rPr lang="en-US" dirty="0"/>
              <a:t>, </a:t>
            </a:r>
            <a:r>
              <a:rPr lang="en-US" dirty="0" err="1"/>
              <a:t>usando</a:t>
            </a:r>
            <a:r>
              <a:rPr lang="en-US" dirty="0"/>
              <a:t> a </a:t>
            </a:r>
            <a:r>
              <a:rPr lang="en-US" dirty="0" err="1"/>
              <a:t>técnica</a:t>
            </a:r>
            <a:r>
              <a:rPr lang="en-US" dirty="0"/>
              <a:t> /  </a:t>
            </a:r>
            <a:r>
              <a:rPr lang="en-US" dirty="0" err="1"/>
              <a:t>conceito</a:t>
            </a:r>
            <a:r>
              <a:rPr lang="en-US" dirty="0"/>
              <a:t> de 5-Ws.</a:t>
            </a:r>
          </a:p>
        </p:txBody>
      </p:sp>
    </p:spTree>
    <p:extLst>
      <p:ext uri="{BB962C8B-B14F-4D97-AF65-F5344CB8AC3E}">
        <p14:creationId xmlns:p14="http://schemas.microsoft.com/office/powerpoint/2010/main" val="202112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3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Entendimento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42680" y="1752600"/>
            <a:ext cx="7931420" cy="4503736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err="1"/>
              <a:t>Em</a:t>
            </a:r>
            <a:r>
              <a:rPr lang="en-US" sz="2800" dirty="0"/>
              <a:t> </a:t>
            </a:r>
            <a:r>
              <a:rPr lang="en-US" sz="2800" dirty="0" err="1"/>
              <a:t>todo</a:t>
            </a:r>
            <a:r>
              <a:rPr lang="en-US" sz="2800" dirty="0"/>
              <a:t> o </a:t>
            </a:r>
            <a:r>
              <a:rPr lang="en-US" sz="2800" dirty="0" err="1"/>
              <a:t>projeto</a:t>
            </a:r>
            <a:r>
              <a:rPr lang="en-US" sz="2800" dirty="0"/>
              <a:t> de Data Science, </a:t>
            </a:r>
            <a:r>
              <a:rPr lang="en-US" sz="2800" dirty="0" err="1"/>
              <a:t>é</a:t>
            </a:r>
            <a:r>
              <a:rPr lang="en-US" sz="2800" dirty="0"/>
              <a:t> fundamental a </a:t>
            </a:r>
            <a:r>
              <a:rPr lang="en-US" sz="2800" dirty="0" err="1"/>
              <a:t>formulação</a:t>
            </a:r>
            <a:r>
              <a:rPr lang="en-US" sz="2800" dirty="0"/>
              <a:t> </a:t>
            </a:r>
            <a:r>
              <a:rPr lang="en-US" sz="2800" dirty="0" err="1"/>
              <a:t>exata</a:t>
            </a:r>
            <a:r>
              <a:rPr lang="en-US" sz="2800" dirty="0"/>
              <a:t> do </a:t>
            </a:r>
            <a:r>
              <a:rPr lang="en-US" sz="2800" dirty="0" err="1"/>
              <a:t>problema</a:t>
            </a:r>
            <a:r>
              <a:rPr lang="en-US" sz="2800" dirty="0"/>
              <a:t> a ser </a:t>
            </a:r>
            <a:r>
              <a:rPr lang="en-US" sz="2800" dirty="0" err="1"/>
              <a:t>resolvido</a:t>
            </a:r>
            <a:r>
              <a:rPr lang="en-US" sz="2800" dirty="0"/>
              <a:t> </a:t>
            </a:r>
            <a:r>
              <a:rPr lang="en-US" sz="2800" dirty="0" err="1"/>
              <a:t>ou</a:t>
            </a:r>
            <a:r>
              <a:rPr lang="en-US" sz="2800" dirty="0"/>
              <a:t> </a:t>
            </a:r>
            <a:r>
              <a:rPr lang="en-US" sz="2800" dirty="0" err="1"/>
              <a:t>resultado</a:t>
            </a:r>
            <a:r>
              <a:rPr lang="en-US" sz="2800" dirty="0"/>
              <a:t> a ser </a:t>
            </a:r>
            <a:r>
              <a:rPr lang="en-US" sz="2800" dirty="0" err="1"/>
              <a:t>obtido</a:t>
            </a: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Este </a:t>
            </a:r>
            <a:r>
              <a:rPr lang="en-US" sz="2800" dirty="0" err="1"/>
              <a:t>processo</a:t>
            </a:r>
            <a:r>
              <a:rPr lang="en-US" sz="2800" dirty="0"/>
              <a:t> de </a:t>
            </a:r>
            <a:r>
              <a:rPr lang="en-US" sz="2800" dirty="0" err="1"/>
              <a:t>entendimento</a:t>
            </a:r>
            <a:r>
              <a:rPr lang="en-US" sz="2800" dirty="0"/>
              <a:t>, </a:t>
            </a:r>
            <a:r>
              <a:rPr lang="en-US" sz="2800" dirty="0" err="1"/>
              <a:t>em</a:t>
            </a:r>
            <a:r>
              <a:rPr lang="en-US" sz="2800" dirty="0"/>
              <a:t> </a:t>
            </a:r>
            <a:r>
              <a:rPr lang="en-US" sz="2800" dirty="0" err="1"/>
              <a:t>geral</a:t>
            </a:r>
            <a:r>
              <a:rPr lang="en-US" sz="2800" dirty="0"/>
              <a:t>, </a:t>
            </a:r>
            <a:r>
              <a:rPr lang="en-US" sz="2800" dirty="0" err="1"/>
              <a:t>requer</a:t>
            </a:r>
            <a:r>
              <a:rPr lang="en-US" sz="2800" dirty="0"/>
              <a:t> </a:t>
            </a:r>
            <a:r>
              <a:rPr lang="en-US" sz="2800" dirty="0" err="1"/>
              <a:t>entrevistas</a:t>
            </a:r>
            <a:r>
              <a:rPr lang="en-US" sz="2800" dirty="0"/>
              <a:t> </a:t>
            </a:r>
            <a:r>
              <a:rPr lang="en-US" sz="2800" dirty="0" err="1"/>
              <a:t>ou</a:t>
            </a:r>
            <a:r>
              <a:rPr lang="en-US" sz="2800" dirty="0"/>
              <a:t> </a:t>
            </a:r>
            <a:r>
              <a:rPr lang="en-US" sz="2800" dirty="0" err="1"/>
              <a:t>dinâmicas</a:t>
            </a:r>
            <a:r>
              <a:rPr lang="en-US" sz="2800" dirty="0"/>
              <a:t> com </a:t>
            </a:r>
            <a:r>
              <a:rPr lang="en-US" sz="2800" dirty="0" err="1"/>
              <a:t>os</a:t>
            </a:r>
            <a:r>
              <a:rPr lang="en-US" sz="2800" dirty="0"/>
              <a:t> stakeholders </a:t>
            </a:r>
            <a:r>
              <a:rPr lang="en-US" sz="2800" dirty="0" err="1"/>
              <a:t>ou</a:t>
            </a:r>
            <a:r>
              <a:rPr lang="en-US" sz="2800" dirty="0"/>
              <a:t> decision-makers, para </a:t>
            </a:r>
            <a:r>
              <a:rPr lang="en-US" sz="2800" dirty="0" err="1"/>
              <a:t>elaboração</a:t>
            </a:r>
            <a:r>
              <a:rPr lang="en-US" sz="2800" dirty="0"/>
              <a:t> de um </a:t>
            </a:r>
            <a:r>
              <a:rPr lang="en-US" sz="2800" dirty="0" err="1"/>
              <a:t>enunciado</a:t>
            </a:r>
            <a:r>
              <a:rPr lang="en-US" sz="2800" dirty="0"/>
              <a:t> que </a:t>
            </a:r>
            <a:r>
              <a:rPr lang="en-US" sz="2800" dirty="0" err="1"/>
              <a:t>seja</a:t>
            </a:r>
            <a:r>
              <a:rPr lang="en-US" sz="2800" dirty="0"/>
              <a:t> </a:t>
            </a:r>
            <a:r>
              <a:rPr lang="en-US" sz="2800" dirty="0" err="1"/>
              <a:t>objetivo</a:t>
            </a:r>
            <a:r>
              <a:rPr lang="en-US" sz="2800" dirty="0"/>
              <a:t>, claro e </a:t>
            </a:r>
            <a:r>
              <a:rPr lang="en-US" sz="2800" dirty="0" err="1"/>
              <a:t>mensurável</a:t>
            </a: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err="1"/>
              <a:t>Algumas</a:t>
            </a:r>
            <a:r>
              <a:rPr lang="en-US" sz="2800" dirty="0"/>
              <a:t> </a:t>
            </a:r>
            <a:r>
              <a:rPr lang="en-US" sz="2800" dirty="0" err="1"/>
              <a:t>técnicas</a:t>
            </a:r>
            <a:r>
              <a:rPr lang="en-US" sz="2800" dirty="0"/>
              <a:t> </a:t>
            </a:r>
            <a:r>
              <a:rPr lang="en-US" sz="2800" dirty="0" err="1"/>
              <a:t>podem</a:t>
            </a:r>
            <a:r>
              <a:rPr lang="en-US" sz="2800" dirty="0"/>
              <a:t> </a:t>
            </a:r>
            <a:r>
              <a:rPr lang="en-US" sz="2800" dirty="0" err="1"/>
              <a:t>auxiliar</a:t>
            </a:r>
            <a:r>
              <a:rPr lang="en-US" sz="2800" dirty="0"/>
              <a:t> </a:t>
            </a:r>
            <a:r>
              <a:rPr lang="en-US" sz="2800" dirty="0" err="1"/>
              <a:t>nestas</a:t>
            </a:r>
            <a:r>
              <a:rPr lang="en-US" sz="2800" dirty="0"/>
              <a:t> </a:t>
            </a:r>
            <a:r>
              <a:rPr lang="en-US" sz="2800" dirty="0" err="1"/>
              <a:t>dinâmicas</a:t>
            </a:r>
            <a:r>
              <a:rPr lang="en-US" sz="2800" dirty="0"/>
              <a:t>, com </a:t>
            </a:r>
            <a:r>
              <a:rPr lang="en-US" sz="2800" dirty="0" err="1"/>
              <a:t>foco</a:t>
            </a:r>
            <a:r>
              <a:rPr lang="en-US" sz="2800" dirty="0"/>
              <a:t> </a:t>
            </a:r>
            <a:r>
              <a:rPr lang="en-US" sz="2800" dirty="0" err="1"/>
              <a:t>em</a:t>
            </a:r>
            <a:r>
              <a:rPr lang="en-US" sz="2800" dirty="0"/>
              <a:t> </a:t>
            </a:r>
            <a:r>
              <a:rPr lang="en-US" sz="2800" dirty="0" err="1"/>
              <a:t>fazer</a:t>
            </a:r>
            <a:r>
              <a:rPr lang="en-US" sz="2800" dirty="0"/>
              <a:t> as </a:t>
            </a:r>
            <a:r>
              <a:rPr lang="en-US" sz="2800" dirty="0" err="1"/>
              <a:t>perguntas</a:t>
            </a:r>
            <a:r>
              <a:rPr lang="en-US" sz="2800" dirty="0"/>
              <a:t> </a:t>
            </a:r>
            <a:r>
              <a:rPr lang="en-US" sz="2800" dirty="0" err="1"/>
              <a:t>certas</a:t>
            </a:r>
            <a:endParaRPr lang="en-US" sz="280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3</a:t>
            </a:fld>
            <a:endParaRPr lang="pt-B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166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01EF-0C38-D94A-8F7B-23F4A4D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dos 5-Ws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726DB-91B2-1D4C-8E8C-43267F58E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W</a:t>
            </a:r>
            <a:r>
              <a:rPr lang="en-US" dirty="0"/>
              <a:t>hy? (Por que?): Por que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, </a:t>
            </a:r>
            <a:r>
              <a:rPr lang="en-US" dirty="0" err="1"/>
              <a:t>predição</a:t>
            </a:r>
            <a:r>
              <a:rPr lang="en-US" dirty="0"/>
              <a:t>, </a:t>
            </a:r>
            <a:r>
              <a:rPr lang="en-US" dirty="0" err="1"/>
              <a:t>prescrição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para o </a:t>
            </a:r>
            <a:r>
              <a:rPr lang="en-US" dirty="0" err="1"/>
              <a:t>negócio</a:t>
            </a:r>
            <a:r>
              <a:rPr lang="en-US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W</a:t>
            </a:r>
            <a:r>
              <a:rPr lang="en-US" dirty="0"/>
              <a:t>ho? (</a:t>
            </a:r>
            <a:r>
              <a:rPr lang="en-US" dirty="0" err="1"/>
              <a:t>Quem</a:t>
            </a:r>
            <a:r>
              <a:rPr lang="en-US" dirty="0"/>
              <a:t>?): </a:t>
            </a:r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iremos</a:t>
            </a:r>
            <a:r>
              <a:rPr lang="en-US" dirty="0"/>
              <a:t> </a:t>
            </a:r>
            <a:r>
              <a:rPr lang="en-US" dirty="0" err="1"/>
              <a:t>analisar</a:t>
            </a:r>
            <a:r>
              <a:rPr lang="en-US" dirty="0"/>
              <a:t>? </a:t>
            </a:r>
            <a:r>
              <a:rPr lang="en-US" dirty="0" err="1"/>
              <a:t>Clientes</a:t>
            </a:r>
            <a:r>
              <a:rPr lang="en-US" dirty="0"/>
              <a:t>, </a:t>
            </a:r>
            <a:r>
              <a:rPr lang="en-US" dirty="0" err="1"/>
              <a:t>Fornecedores</a:t>
            </a:r>
            <a:r>
              <a:rPr lang="en-US" dirty="0"/>
              <a:t>, </a:t>
            </a:r>
            <a:r>
              <a:rPr lang="en-US" dirty="0" err="1"/>
              <a:t>Funcionários</a:t>
            </a:r>
            <a:r>
              <a:rPr lang="en-US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W</a:t>
            </a:r>
            <a:r>
              <a:rPr lang="en-US" dirty="0"/>
              <a:t>hat? (O que?): O que </a:t>
            </a:r>
            <a:r>
              <a:rPr lang="en-US" dirty="0" err="1"/>
              <a:t>iremos</a:t>
            </a:r>
            <a:r>
              <a:rPr lang="en-US" dirty="0"/>
              <a:t> </a:t>
            </a:r>
            <a:r>
              <a:rPr lang="en-US" dirty="0" err="1"/>
              <a:t>analisar</a:t>
            </a:r>
            <a:r>
              <a:rPr lang="en-US" dirty="0"/>
              <a:t>? </a:t>
            </a:r>
            <a:r>
              <a:rPr lang="en-US" dirty="0" err="1"/>
              <a:t>Comportamento</a:t>
            </a:r>
            <a:r>
              <a:rPr lang="en-US" dirty="0"/>
              <a:t> do </a:t>
            </a:r>
            <a:r>
              <a:rPr lang="en-US" dirty="0" err="1"/>
              <a:t>Cliente</a:t>
            </a:r>
            <a:r>
              <a:rPr lang="en-US" dirty="0"/>
              <a:t>? </a:t>
            </a:r>
            <a:r>
              <a:rPr lang="en-US" dirty="0" err="1"/>
              <a:t>Projeção</a:t>
            </a:r>
            <a:r>
              <a:rPr lang="en-US" dirty="0"/>
              <a:t> de </a:t>
            </a:r>
            <a:r>
              <a:rPr lang="en-US" dirty="0" err="1"/>
              <a:t>Vendas</a:t>
            </a:r>
            <a:r>
              <a:rPr lang="en-US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W</a:t>
            </a:r>
            <a:r>
              <a:rPr lang="en-US" dirty="0"/>
              <a:t>here? (</a:t>
            </a:r>
            <a:r>
              <a:rPr lang="en-US" dirty="0" err="1"/>
              <a:t>Onde</a:t>
            </a:r>
            <a:r>
              <a:rPr lang="en-US" dirty="0"/>
              <a:t>?): </a:t>
            </a:r>
            <a:r>
              <a:rPr lang="en-US" dirty="0" err="1"/>
              <a:t>Quais</a:t>
            </a:r>
            <a:r>
              <a:rPr lang="en-US" dirty="0"/>
              <a:t> </a:t>
            </a:r>
            <a:r>
              <a:rPr lang="en-US" dirty="0" err="1"/>
              <a:t>regiões</a:t>
            </a:r>
            <a:r>
              <a:rPr lang="en-US" dirty="0"/>
              <a:t> </a:t>
            </a:r>
            <a:r>
              <a:rPr lang="en-US" dirty="0" err="1"/>
              <a:t>iremos</a:t>
            </a:r>
            <a:r>
              <a:rPr lang="en-US" dirty="0"/>
              <a:t> </a:t>
            </a:r>
            <a:r>
              <a:rPr lang="en-US" dirty="0" err="1"/>
              <a:t>analisar</a:t>
            </a:r>
            <a:r>
              <a:rPr lang="en-US" dirty="0"/>
              <a:t>? </a:t>
            </a:r>
            <a:r>
              <a:rPr lang="en-US" dirty="0" err="1"/>
              <a:t>Brasil</a:t>
            </a:r>
            <a:r>
              <a:rPr lang="en-US" dirty="0"/>
              <a:t>, São Paulo, América Latina?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W</a:t>
            </a:r>
            <a:r>
              <a:rPr lang="en-US" dirty="0"/>
              <a:t>hen? (</a:t>
            </a:r>
            <a:r>
              <a:rPr lang="en-US" dirty="0" err="1"/>
              <a:t>Quando</a:t>
            </a:r>
            <a:r>
              <a:rPr lang="en-US" dirty="0"/>
              <a:t>?): Qual o </a:t>
            </a:r>
            <a:r>
              <a:rPr lang="en-US" dirty="0" err="1"/>
              <a:t>período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? </a:t>
            </a:r>
            <a:r>
              <a:rPr lang="en-US" dirty="0" err="1"/>
              <a:t>Últimos</a:t>
            </a:r>
            <a:r>
              <a:rPr lang="en-US" dirty="0"/>
              <a:t> 12 </a:t>
            </a:r>
            <a:r>
              <a:rPr lang="en-US" dirty="0" err="1"/>
              <a:t>meses</a:t>
            </a:r>
            <a:r>
              <a:rPr lang="en-US" dirty="0"/>
              <a:t>? </a:t>
            </a:r>
            <a:r>
              <a:rPr lang="en-US" dirty="0" err="1"/>
              <a:t>Mês</a:t>
            </a:r>
            <a:r>
              <a:rPr lang="en-US" dirty="0"/>
              <a:t> anterior?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69B07-A85B-CF49-B3CF-D95F57EB03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FFEA6E-2C3F-CF40-83CA-789E77DDA565}"/>
              </a:ext>
            </a:extLst>
          </p:cNvPr>
          <p:cNvSpPr txBox="1"/>
          <p:nvPr/>
        </p:nvSpPr>
        <p:spPr>
          <a:xfrm>
            <a:off x="700915" y="6127460"/>
            <a:ext cx="379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https://en.wikipedia.org/wiki/Five_Ws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196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01EF-0C38-D94A-8F7B-23F4A4D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dos 5 </a:t>
            </a:r>
            <a:r>
              <a:rPr lang="en-US" dirty="0" err="1"/>
              <a:t>Porquês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726DB-91B2-1D4C-8E8C-43267F58E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Os</a:t>
            </a:r>
            <a:r>
              <a:rPr lang="en-US" dirty="0"/>
              <a:t> “5 </a:t>
            </a:r>
            <a:r>
              <a:rPr lang="en-US" dirty="0" err="1"/>
              <a:t>Porquês</a:t>
            </a:r>
            <a:r>
              <a:rPr lang="en-US" dirty="0"/>
              <a:t>”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técnica</a:t>
            </a:r>
            <a:r>
              <a:rPr lang="en-US" dirty="0"/>
              <a:t> para </a:t>
            </a:r>
            <a:r>
              <a:rPr lang="en-US" dirty="0" err="1"/>
              <a:t>encontrar</a:t>
            </a:r>
            <a:r>
              <a:rPr lang="en-US" dirty="0"/>
              <a:t> a causa </a:t>
            </a:r>
            <a:r>
              <a:rPr lang="en-US" dirty="0" err="1"/>
              <a:t>raiz</a:t>
            </a:r>
            <a:r>
              <a:rPr lang="en-US" dirty="0"/>
              <a:t> de um </a:t>
            </a:r>
            <a:r>
              <a:rPr lang="en-US" dirty="0" err="1"/>
              <a:t>defeito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desenvolvida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Toyota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Determinar</a:t>
            </a:r>
            <a:r>
              <a:rPr lang="en-US" dirty="0"/>
              <a:t> o que </a:t>
            </a:r>
            <a:r>
              <a:rPr lang="en-US" dirty="0" err="1"/>
              <a:t>aconteceu</a:t>
            </a: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Determinar</a:t>
            </a:r>
            <a:r>
              <a:rPr lang="en-US" dirty="0"/>
              <a:t> por que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aconteceu</a:t>
            </a: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Descobrir</a:t>
            </a:r>
            <a:r>
              <a:rPr lang="en-US" dirty="0"/>
              <a:t> o que </a:t>
            </a:r>
            <a:r>
              <a:rPr lang="en-US" dirty="0" err="1"/>
              <a:t>fazer</a:t>
            </a:r>
            <a:r>
              <a:rPr lang="en-US" dirty="0"/>
              <a:t> para </a:t>
            </a:r>
            <a:r>
              <a:rPr lang="en-US" dirty="0" err="1"/>
              <a:t>reduzir</a:t>
            </a:r>
            <a:r>
              <a:rPr lang="en-US" dirty="0"/>
              <a:t> a </a:t>
            </a:r>
            <a:r>
              <a:rPr lang="en-US" dirty="0" err="1"/>
              <a:t>probabilidade</a:t>
            </a:r>
            <a:r>
              <a:rPr lang="en-US" dirty="0"/>
              <a:t> de que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acontecer</a:t>
            </a:r>
            <a:r>
              <a:rPr lang="en-US" dirty="0"/>
              <a:t> </a:t>
            </a:r>
            <a:r>
              <a:rPr lang="en-US" dirty="0" err="1"/>
              <a:t>novamente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69B07-A85B-CF49-B3CF-D95F57EB03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DBB6AF-4792-1C43-AD30-5184E2256E51}"/>
              </a:ext>
            </a:extLst>
          </p:cNvPr>
          <p:cNvSpPr/>
          <p:nvPr/>
        </p:nvSpPr>
        <p:spPr>
          <a:xfrm>
            <a:off x="762000" y="6129734"/>
            <a:ext cx="8226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https://</a:t>
            </a:r>
            <a:r>
              <a:rPr lang="en-US" dirty="0" err="1">
                <a:solidFill>
                  <a:schemeClr val="accent2"/>
                </a:solidFill>
              </a:rPr>
              <a:t>www.apostilasdaqualidade.com.br</a:t>
            </a:r>
            <a:r>
              <a:rPr lang="en-US" dirty="0">
                <a:solidFill>
                  <a:schemeClr val="accent2"/>
                </a:solidFill>
              </a:rPr>
              <a:t>/os-5-porques-5-why-analise-da-causa-raiz/</a:t>
            </a:r>
          </a:p>
        </p:txBody>
      </p:sp>
    </p:spTree>
    <p:extLst>
      <p:ext uri="{BB962C8B-B14F-4D97-AF65-F5344CB8AC3E}">
        <p14:creationId xmlns:p14="http://schemas.microsoft.com/office/powerpoint/2010/main" val="182054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01EF-0C38-D94A-8F7B-23F4A4D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dos 5 </a:t>
            </a:r>
            <a:r>
              <a:rPr lang="en-US" dirty="0" err="1"/>
              <a:t>Porquês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726DB-91B2-1D4C-8E8C-43267F58E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/>
              <a:t>Descrever</a:t>
            </a:r>
            <a:r>
              <a:rPr lang="en-US" b="1" dirty="0"/>
              <a:t> o </a:t>
            </a:r>
            <a:r>
              <a:rPr lang="en-US" b="1" dirty="0" err="1"/>
              <a:t>problema</a:t>
            </a:r>
            <a:r>
              <a:rPr lang="en-US" dirty="0"/>
              <a:t>: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vindo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pra</a:t>
            </a:r>
            <a:r>
              <a:rPr lang="en-US" dirty="0"/>
              <a:t> casa e 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veículo</a:t>
            </a:r>
            <a:r>
              <a:rPr lang="en-US" dirty="0"/>
              <a:t> </a:t>
            </a:r>
            <a:r>
              <a:rPr lang="en-US" dirty="0" err="1"/>
              <a:t>parou</a:t>
            </a:r>
            <a:r>
              <a:rPr lang="en-US" dirty="0"/>
              <a:t> no </a:t>
            </a:r>
            <a:r>
              <a:rPr lang="en-US" dirty="0" err="1"/>
              <a:t>meio</a:t>
            </a:r>
            <a:r>
              <a:rPr lang="en-US" dirty="0"/>
              <a:t> da </a:t>
            </a:r>
            <a:r>
              <a:rPr lang="en-US" dirty="0" err="1"/>
              <a:t>rua</a:t>
            </a:r>
            <a:r>
              <a:rPr lang="en-US" dirty="0"/>
              <a:t>, </a:t>
            </a:r>
            <a:r>
              <a:rPr lang="en-US" dirty="0" err="1"/>
              <a:t>inesperadamente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Por que o </a:t>
            </a:r>
            <a:r>
              <a:rPr lang="en-US" dirty="0" err="1"/>
              <a:t>carro</a:t>
            </a:r>
            <a:r>
              <a:rPr lang="en-US" dirty="0"/>
              <a:t> </a:t>
            </a:r>
            <a:r>
              <a:rPr lang="en-US" dirty="0" err="1"/>
              <a:t>parou</a:t>
            </a:r>
            <a:r>
              <a:rPr lang="en-US" dirty="0"/>
              <a:t>? </a:t>
            </a:r>
            <a:r>
              <a:rPr lang="en-US" dirty="0" err="1"/>
              <a:t>Porque</a:t>
            </a:r>
            <a:r>
              <a:rPr lang="en-US" dirty="0"/>
              <a:t> o </a:t>
            </a:r>
            <a:r>
              <a:rPr lang="en-US" dirty="0" err="1"/>
              <a:t>veículo</a:t>
            </a:r>
            <a:r>
              <a:rPr lang="en-US" dirty="0"/>
              <a:t> </a:t>
            </a:r>
            <a:r>
              <a:rPr lang="en-US" dirty="0" err="1"/>
              <a:t>ficou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combustível</a:t>
            </a:r>
            <a:r>
              <a:rPr lang="en-US" dirty="0"/>
              <a:t>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Por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ficou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combustível</a:t>
            </a:r>
            <a:r>
              <a:rPr lang="en-US" dirty="0"/>
              <a:t>?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abasteci</a:t>
            </a:r>
            <a:r>
              <a:rPr lang="en-US" dirty="0"/>
              <a:t> no </a:t>
            </a:r>
            <a:r>
              <a:rPr lang="en-US" dirty="0" err="1"/>
              <a:t>caminho</a:t>
            </a:r>
            <a:r>
              <a:rPr lang="en-US" dirty="0"/>
              <a:t>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Por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abasteceu</a:t>
            </a:r>
            <a:r>
              <a:rPr lang="en-US" dirty="0"/>
              <a:t> no </a:t>
            </a:r>
            <a:r>
              <a:rPr lang="en-US" dirty="0" err="1"/>
              <a:t>caminho</a:t>
            </a:r>
            <a:r>
              <a:rPr lang="en-US" dirty="0"/>
              <a:t>?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tinha</a:t>
            </a:r>
            <a:r>
              <a:rPr lang="en-US" dirty="0"/>
              <a:t> </a:t>
            </a:r>
            <a:r>
              <a:rPr lang="en-US" dirty="0" err="1"/>
              <a:t>dinheiro</a:t>
            </a:r>
            <a:r>
              <a:rPr lang="en-US" dirty="0"/>
              <a:t>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Por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tinha</a:t>
            </a:r>
            <a:r>
              <a:rPr lang="en-US" dirty="0"/>
              <a:t> </a:t>
            </a:r>
            <a:r>
              <a:rPr lang="en-US" dirty="0" err="1"/>
              <a:t>dinheiro</a:t>
            </a:r>
            <a:r>
              <a:rPr lang="en-US" dirty="0"/>
              <a:t>?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esqueci</a:t>
            </a:r>
            <a:r>
              <a:rPr lang="en-US" dirty="0"/>
              <a:t> a </a:t>
            </a:r>
            <a:r>
              <a:rPr lang="en-US" dirty="0" err="1"/>
              <a:t>carteira</a:t>
            </a:r>
            <a:r>
              <a:rPr lang="en-US" dirty="0"/>
              <a:t> no </a:t>
            </a:r>
            <a:r>
              <a:rPr lang="en-US" dirty="0" err="1"/>
              <a:t>trabalho</a:t>
            </a:r>
            <a:r>
              <a:rPr lang="en-US" dirty="0"/>
              <a:t>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Por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esqueceu</a:t>
            </a:r>
            <a:r>
              <a:rPr lang="en-US" dirty="0"/>
              <a:t> a </a:t>
            </a:r>
            <a:r>
              <a:rPr lang="en-US" dirty="0" err="1"/>
              <a:t>carteira</a:t>
            </a:r>
            <a:r>
              <a:rPr lang="en-US" dirty="0"/>
              <a:t> no </a:t>
            </a:r>
            <a:r>
              <a:rPr lang="en-US" dirty="0" err="1"/>
              <a:t>trabalho</a:t>
            </a:r>
            <a:r>
              <a:rPr lang="en-US" dirty="0"/>
              <a:t>?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saí</a:t>
            </a:r>
            <a:r>
              <a:rPr lang="en-US" dirty="0"/>
              <a:t> </a:t>
            </a:r>
            <a:r>
              <a:rPr lang="en-US" dirty="0" err="1"/>
              <a:t>correndo</a:t>
            </a:r>
            <a:r>
              <a:rPr lang="en-US" dirty="0"/>
              <a:t> para um </a:t>
            </a:r>
            <a:r>
              <a:rPr lang="en-US" dirty="0" err="1"/>
              <a:t>compromisso</a:t>
            </a:r>
            <a:r>
              <a:rPr lang="en-US" dirty="0"/>
              <a:t>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Por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teve</a:t>
            </a:r>
            <a:r>
              <a:rPr lang="en-US" dirty="0"/>
              <a:t> que </a:t>
            </a:r>
            <a:r>
              <a:rPr lang="en-US" dirty="0" err="1"/>
              <a:t>sair</a:t>
            </a:r>
            <a:r>
              <a:rPr lang="en-US" dirty="0"/>
              <a:t> </a:t>
            </a:r>
            <a:r>
              <a:rPr lang="en-US" dirty="0" err="1"/>
              <a:t>correndo</a:t>
            </a:r>
            <a:r>
              <a:rPr lang="en-US" dirty="0"/>
              <a:t> para um </a:t>
            </a:r>
            <a:r>
              <a:rPr lang="en-US" dirty="0" err="1"/>
              <a:t>compromisso</a:t>
            </a:r>
            <a:r>
              <a:rPr lang="en-US" dirty="0"/>
              <a:t>?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me </a:t>
            </a:r>
            <a:r>
              <a:rPr lang="en-US" dirty="0" err="1"/>
              <a:t>planejei</a:t>
            </a:r>
            <a:r>
              <a:rPr lang="en-US" dirty="0"/>
              <a:t> </a:t>
            </a:r>
            <a:r>
              <a:rPr lang="en-US" dirty="0" err="1"/>
              <a:t>adequadamente</a:t>
            </a:r>
            <a:r>
              <a:rPr lang="en-US" dirty="0"/>
              <a:t> para </a:t>
            </a:r>
            <a:r>
              <a:rPr lang="en-US" dirty="0" err="1"/>
              <a:t>sair</a:t>
            </a:r>
            <a:r>
              <a:rPr lang="en-US" dirty="0"/>
              <a:t> com </a:t>
            </a:r>
            <a:r>
              <a:rPr lang="en-US" dirty="0" err="1"/>
              <a:t>calma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69B07-A85B-CF49-B3CF-D95F57EB03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DBB6AF-4792-1C43-AD30-5184E2256E51}"/>
              </a:ext>
            </a:extLst>
          </p:cNvPr>
          <p:cNvSpPr/>
          <p:nvPr/>
        </p:nvSpPr>
        <p:spPr>
          <a:xfrm>
            <a:off x="762000" y="6129734"/>
            <a:ext cx="8226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https://</a:t>
            </a:r>
            <a:r>
              <a:rPr lang="en-US" dirty="0" err="1">
                <a:solidFill>
                  <a:schemeClr val="accent2"/>
                </a:solidFill>
              </a:rPr>
              <a:t>www.apostilasdaqualidade.com.br</a:t>
            </a:r>
            <a:r>
              <a:rPr lang="en-US" dirty="0">
                <a:solidFill>
                  <a:schemeClr val="accent2"/>
                </a:solidFill>
              </a:rPr>
              <a:t>/os-5-porques-5-why-analise-da-causa-raiz/</a:t>
            </a:r>
          </a:p>
        </p:txBody>
      </p:sp>
    </p:spTree>
    <p:extLst>
      <p:ext uri="{BB962C8B-B14F-4D97-AF65-F5344CB8AC3E}">
        <p14:creationId xmlns:p14="http://schemas.microsoft.com/office/powerpoint/2010/main" val="69687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05C9-63D3-D349-A83F-AF364EF29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Canvas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60869-1989-6747-B71D-4BF7D4EE8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É</a:t>
            </a:r>
            <a:r>
              <a:rPr lang="en-US" dirty="0"/>
              <a:t> um framework </a:t>
            </a:r>
            <a:r>
              <a:rPr lang="en-US" dirty="0" err="1"/>
              <a:t>criado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2015 </a:t>
            </a:r>
            <a:r>
              <a:rPr lang="en-US" dirty="0" err="1"/>
              <a:t>pelo</a:t>
            </a:r>
            <a:r>
              <a:rPr lang="en-US" dirty="0"/>
              <a:t> Louis </a:t>
            </a:r>
            <a:r>
              <a:rPr lang="en-US" dirty="0" err="1"/>
              <a:t>Dorard</a:t>
            </a:r>
            <a:r>
              <a:rPr lang="en-US" dirty="0"/>
              <a:t> (</a:t>
            </a:r>
            <a:r>
              <a:rPr lang="en-US" dirty="0" err="1"/>
              <a:t>criador</a:t>
            </a:r>
            <a:r>
              <a:rPr lang="en-US" dirty="0"/>
              <a:t> do </a:t>
            </a:r>
            <a:r>
              <a:rPr lang="en-US" dirty="0" err="1"/>
              <a:t>PAPIs.io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Ter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skillsets (da </a:t>
            </a:r>
            <a:r>
              <a:rPr lang="en-US" dirty="0" err="1"/>
              <a:t>gestão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cientista</a:t>
            </a:r>
            <a:r>
              <a:rPr lang="en-US" dirty="0"/>
              <a:t>) “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página</a:t>
            </a:r>
            <a:r>
              <a:rPr lang="en-US" dirty="0"/>
              <a:t>”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formulação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solução</a:t>
            </a:r>
            <a:r>
              <a:rPr lang="en-US" dirty="0"/>
              <a:t> de Machine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Soluções</a:t>
            </a:r>
            <a:r>
              <a:rPr lang="en-US" dirty="0"/>
              <a:t> que </a:t>
            </a:r>
            <a:r>
              <a:rPr lang="en-US" dirty="0" err="1"/>
              <a:t>criem</a:t>
            </a:r>
            <a:r>
              <a:rPr lang="en-US" dirty="0"/>
              <a:t> valor para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usuários</a:t>
            </a:r>
            <a:r>
              <a:rPr lang="en-US" dirty="0"/>
              <a:t> </a:t>
            </a:r>
            <a:r>
              <a:rPr lang="en-US" dirty="0" err="1"/>
              <a:t>finais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F511C-7C2E-7441-93A9-10FBE8F1C49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6B6B2C-17E1-1A47-AD50-ED5709E6EFEA}"/>
              </a:ext>
            </a:extLst>
          </p:cNvPr>
          <p:cNvSpPr/>
          <p:nvPr/>
        </p:nvSpPr>
        <p:spPr>
          <a:xfrm>
            <a:off x="737886" y="5985560"/>
            <a:ext cx="8253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https://www.louisdorard.com/machine-learning-canvas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309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D4E6E-AA88-EF44-B668-304DE51D0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Canvas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346C2-7638-0943-87B8-D0A1133D36A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D0B35-777E-FC48-B95E-3F2F6F1EFC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6106" y="1532634"/>
            <a:ext cx="5715000" cy="477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8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D4E6E-AA88-EF44-B668-304DE51D0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Canvas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346C2-7638-0943-87B8-D0A1133D36A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23CFFA-5515-4040-A675-D613B03DD3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5000" y="1371600"/>
            <a:ext cx="5715000" cy="47733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D47D2B-43F1-654F-8E04-DADA6D8BBE4D}"/>
              </a:ext>
            </a:extLst>
          </p:cNvPr>
          <p:cNvSpPr txBox="1"/>
          <p:nvPr/>
        </p:nvSpPr>
        <p:spPr>
          <a:xfrm>
            <a:off x="3124200" y="2124670"/>
            <a:ext cx="106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Estar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aptos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a responder a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pergunta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: “Este e-mail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é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importante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?” antes do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usuário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ver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o e-mail.</a:t>
            </a:r>
          </a:p>
          <a:p>
            <a:endParaRPr lang="en-US" sz="6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Entrada: E-Mail</a:t>
            </a:r>
          </a:p>
          <a:p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Saída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Importante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ou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Normal</a:t>
            </a:r>
          </a:p>
          <a:p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Classificação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Binária</a:t>
            </a:r>
            <a:endParaRPr lang="en-US" sz="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5DF804-D948-8448-A4D4-5B0851A8C8D7}"/>
              </a:ext>
            </a:extLst>
          </p:cNvPr>
          <p:cNvSpPr txBox="1"/>
          <p:nvPr/>
        </p:nvSpPr>
        <p:spPr>
          <a:xfrm>
            <a:off x="4267200" y="3801070"/>
            <a:ext cx="106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Permitir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que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os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usuários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identifiquem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facilmente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os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e-mails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importantes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na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sua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inbox,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tornando-os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mais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visíveis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. O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objetivo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é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que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eles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passem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menos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tempo no e-mail e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respondem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os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e-mails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importantes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mais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rapidamente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AAF472-8D3E-DE47-A745-E0635D5532B4}"/>
              </a:ext>
            </a:extLst>
          </p:cNvPr>
          <p:cNvSpPr txBox="1"/>
          <p:nvPr/>
        </p:nvSpPr>
        <p:spPr>
          <a:xfrm>
            <a:off x="5410200" y="2286000"/>
            <a:ext cx="990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E-mails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anteriores</a:t>
            </a:r>
            <a:endParaRPr lang="en-US" sz="6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6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Agenda</a:t>
            </a:r>
          </a:p>
          <a:p>
            <a:endParaRPr lang="en-US" sz="6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Lista de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Contatos</a:t>
            </a:r>
            <a:endParaRPr lang="en-US" sz="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71FD07-6911-3449-9314-2E90E7E027E9}"/>
              </a:ext>
            </a:extLst>
          </p:cNvPr>
          <p:cNvSpPr txBox="1"/>
          <p:nvPr/>
        </p:nvSpPr>
        <p:spPr>
          <a:xfrm>
            <a:off x="6553200" y="2286000"/>
            <a:ext cx="99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Rotulação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explícita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: o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usuário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manualmente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rotula o e-mail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como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importante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ou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normal.</a:t>
            </a:r>
          </a:p>
          <a:p>
            <a:endParaRPr lang="en-US" sz="6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Rotulação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implícita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uma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heurística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baseada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no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comportamento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do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usuário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deletar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sem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ler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, responder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rapido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088A02-E549-3D43-81FE-1F290CAC0EA6}"/>
              </a:ext>
            </a:extLst>
          </p:cNvPr>
          <p:cNvSpPr txBox="1"/>
          <p:nvPr/>
        </p:nvSpPr>
        <p:spPr>
          <a:xfrm>
            <a:off x="1981200" y="2286000"/>
            <a:ext cx="106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Mover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os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e-mails que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tem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um score de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importância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acima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de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uma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referência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para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uma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seção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dedicada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no topo da inbox.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69933-458F-404B-8155-BD76D5AD8371}"/>
              </a:ext>
            </a:extLst>
          </p:cNvPr>
          <p:cNvSpPr txBox="1"/>
          <p:nvPr/>
        </p:nvSpPr>
        <p:spPr>
          <a:xfrm>
            <a:off x="1981200" y="4248558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Toda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vez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que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recebermos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um e-mail para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nosso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usuário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endParaRPr lang="en-US" sz="6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Nós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rapidamente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iremos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entregar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o e-mail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na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seção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correta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da inbox, dentro de 2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segundos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8B8A46-23C4-FB47-A2B1-FB30DF3B8A0E}"/>
              </a:ext>
            </a:extLst>
          </p:cNvPr>
          <p:cNvSpPr txBox="1"/>
          <p:nvPr/>
        </p:nvSpPr>
        <p:spPr>
          <a:xfrm>
            <a:off x="6477000" y="4171614"/>
            <a:ext cx="106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Um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por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usuário</a:t>
            </a:r>
            <a:endParaRPr lang="en-US" sz="6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6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Usando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últimos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12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meses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de e-mail, que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atualizaremos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endParaRPr lang="en-US" sz="6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Quando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um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erro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for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apontado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pelo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usuário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, por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uma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rotulação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explícita</a:t>
            </a:r>
            <a:endParaRPr lang="en-US" sz="6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6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A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cada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5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minutos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adicionando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novos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pela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rotulação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implícita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, se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houver</a:t>
            </a:r>
            <a:endParaRPr lang="en-US" sz="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5ABF0-6A4A-AD4B-A277-C1E6A0DE641D}"/>
              </a:ext>
            </a:extLst>
          </p:cNvPr>
          <p:cNvSpPr txBox="1"/>
          <p:nvPr/>
        </p:nvSpPr>
        <p:spPr>
          <a:xfrm>
            <a:off x="5340202" y="3944908"/>
            <a:ext cx="106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Conteúdo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assunto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corpo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do e-mail,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anexos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tamanho</a:t>
            </a:r>
            <a:endParaRPr lang="en-US" sz="6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6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Social: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Informação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de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quem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está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enviando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o e-mail,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interações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anteriores</a:t>
            </a:r>
            <a:endParaRPr lang="en-US" sz="6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6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E-Mail labels: com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regras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manuais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definidas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pelo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usuário</a:t>
            </a:r>
            <a:endParaRPr lang="en-US" sz="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1B8877-3831-A846-89E6-915CF845E30F}"/>
              </a:ext>
            </a:extLst>
          </p:cNvPr>
          <p:cNvSpPr txBox="1"/>
          <p:nvPr/>
        </p:nvSpPr>
        <p:spPr>
          <a:xfrm>
            <a:off x="3124200" y="4038600"/>
            <a:ext cx="1066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Usar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3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últimos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meses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de e-mails para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testar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e 12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últimos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meses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para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treinamento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endParaRPr lang="en-US" sz="6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Não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mais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que 1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erro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por X e-mails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F08A68-4BD0-AE46-801A-78BAA8BF1567}"/>
              </a:ext>
            </a:extLst>
          </p:cNvPr>
          <p:cNvSpPr txBox="1"/>
          <p:nvPr/>
        </p:nvSpPr>
        <p:spPr>
          <a:xfrm>
            <a:off x="5410200" y="5226231"/>
            <a:ext cx="1066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Por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semana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endParaRPr lang="en-US" sz="6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Tempo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gasto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na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inbox</a:t>
            </a:r>
          </a:p>
          <a:p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Tempo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médio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para responder e-mails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importantes</a:t>
            </a:r>
            <a:endParaRPr lang="en-US" sz="6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Erros</a:t>
            </a:r>
            <a:r>
              <a:rPr lang="en-US" sz="600" dirty="0">
                <a:solidFill>
                  <a:schemeClr val="accent6">
                    <a:lumMod val="50000"/>
                  </a:schemeClr>
                </a:solidFill>
              </a:rPr>
              <a:t> / Emails </a:t>
            </a:r>
            <a:r>
              <a:rPr lang="en-US" sz="600" dirty="0" err="1">
                <a:solidFill>
                  <a:schemeClr val="accent6">
                    <a:lumMod val="50000"/>
                  </a:schemeClr>
                </a:solidFill>
              </a:rPr>
              <a:t>recebidos</a:t>
            </a:r>
            <a:endParaRPr lang="en-US" sz="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917928"/>
      </p:ext>
    </p:extLst>
  </p:cSld>
  <p:clrMapOvr>
    <a:masterClrMapping/>
  </p:clrMapOvr>
</p:sld>
</file>

<file path=ppt/theme/theme1.xml><?xml version="1.0" encoding="utf-8"?>
<a:theme xmlns:a="http://schemas.openxmlformats.org/drawingml/2006/main" name="2_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30036</TotalTime>
  <Words>1571</Words>
  <Application>Microsoft Macintosh PowerPoint</Application>
  <PresentationFormat>On-screen Show (4:3)</PresentationFormat>
  <Paragraphs>218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Times New Roman</vt:lpstr>
      <vt:lpstr>Wingdings</vt:lpstr>
      <vt:lpstr>2_Tema do Office</vt:lpstr>
      <vt:lpstr>PowerPoint Presentation</vt:lpstr>
      <vt:lpstr>Agenda – Aula 2</vt:lpstr>
      <vt:lpstr>Entendimento do Problema</vt:lpstr>
      <vt:lpstr>A Técnica dos 5-Ws</vt:lpstr>
      <vt:lpstr>A Técnica dos 5 Porquês</vt:lpstr>
      <vt:lpstr>A Técnica dos 5 Porquês</vt:lpstr>
      <vt:lpstr>ML Canvas</vt:lpstr>
      <vt:lpstr>ML Canvas</vt:lpstr>
      <vt:lpstr>ML Canvas</vt:lpstr>
      <vt:lpstr>PowerPoint Presentation</vt:lpstr>
      <vt:lpstr>Coleta de Dados</vt:lpstr>
      <vt:lpstr>Coleta de Dados</vt:lpstr>
      <vt:lpstr>Coleta de Dados</vt:lpstr>
      <vt:lpstr>Coleta de Dados</vt:lpstr>
      <vt:lpstr>Coleta de Dados</vt:lpstr>
      <vt:lpstr>PowerPoint Presentation</vt:lpstr>
      <vt:lpstr>Gestão de Dados</vt:lpstr>
      <vt:lpstr>Gestão de Dados</vt:lpstr>
      <vt:lpstr>PowerPoint Presentation</vt:lpstr>
      <vt:lpstr>Repositórios Públicos de Dados</vt:lpstr>
      <vt:lpstr>Repositórios Públicos de Dados</vt:lpstr>
      <vt:lpstr>Dicas de Locais pra Datasets</vt:lpstr>
      <vt:lpstr>PowerPoint Presentation</vt:lpstr>
      <vt:lpstr>Introdução ao Pandas</vt:lpstr>
      <vt:lpstr>Series e Dataframes</vt:lpstr>
      <vt:lpstr>Series e Dataframes</vt:lpstr>
      <vt:lpstr>Links úteis - Pandas</vt:lpstr>
      <vt:lpstr>PowerPoint Presentation</vt:lpstr>
      <vt:lpstr>Próxima Aula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SustNMS</dc:title>
  <dc:creator>Carlos H. Costa;Marcelo Amaral</dc:creator>
  <cp:lastModifiedBy>Fulvio Mascara</cp:lastModifiedBy>
  <cp:revision>2300</cp:revision>
  <cp:lastPrinted>1601-01-01T00:00:00Z</cp:lastPrinted>
  <dcterms:created xsi:type="dcterms:W3CDTF">2011-03-10T17:40:53Z</dcterms:created>
  <dcterms:modified xsi:type="dcterms:W3CDTF">2019-11-13T00:32:11Z</dcterms:modified>
</cp:coreProperties>
</file>